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3" r:id="rId4"/>
  </p:sldMasterIdLst>
  <p:notesMasterIdLst>
    <p:notesMasterId r:id="rId46"/>
  </p:notesMasterIdLst>
  <p:handoutMasterIdLst>
    <p:handoutMasterId r:id="rId47"/>
  </p:handoutMasterIdLst>
  <p:sldIdLst>
    <p:sldId id="1131" r:id="rId5"/>
    <p:sldId id="1142" r:id="rId6"/>
    <p:sldId id="1198" r:id="rId7"/>
    <p:sldId id="1154" r:id="rId8"/>
    <p:sldId id="1153" r:id="rId9"/>
    <p:sldId id="1138" r:id="rId10"/>
    <p:sldId id="1139" r:id="rId11"/>
    <p:sldId id="1147" r:id="rId12"/>
    <p:sldId id="1155" r:id="rId13"/>
    <p:sldId id="1150" r:id="rId14"/>
    <p:sldId id="1017" r:id="rId15"/>
    <p:sldId id="1141" r:id="rId16"/>
    <p:sldId id="1145" r:id="rId17"/>
    <p:sldId id="907" r:id="rId18"/>
    <p:sldId id="975" r:id="rId19"/>
    <p:sldId id="1193" r:id="rId20"/>
    <p:sldId id="1161" r:id="rId21"/>
    <p:sldId id="827" r:id="rId22"/>
    <p:sldId id="1159" r:id="rId23"/>
    <p:sldId id="1160" r:id="rId24"/>
    <p:sldId id="1170" r:id="rId25"/>
    <p:sldId id="1162" r:id="rId26"/>
    <p:sldId id="1163" r:id="rId27"/>
    <p:sldId id="1183" r:id="rId28"/>
    <p:sldId id="1181" r:id="rId29"/>
    <p:sldId id="1182" r:id="rId30"/>
    <p:sldId id="1194" r:id="rId31"/>
    <p:sldId id="1195" r:id="rId32"/>
    <p:sldId id="1196" r:id="rId33"/>
    <p:sldId id="1158" r:id="rId34"/>
    <p:sldId id="1185" r:id="rId35"/>
    <p:sldId id="909" r:id="rId36"/>
    <p:sldId id="1189" r:id="rId37"/>
    <p:sldId id="1171" r:id="rId38"/>
    <p:sldId id="957" r:id="rId39"/>
    <p:sldId id="732" r:id="rId40"/>
    <p:sldId id="1190" r:id="rId41"/>
    <p:sldId id="610" r:id="rId42"/>
    <p:sldId id="1133" r:id="rId43"/>
    <p:sldId id="1199" r:id="rId44"/>
    <p:sldId id="117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99"/>
    <a:srgbClr val="591A6A"/>
    <a:srgbClr val="B22134"/>
    <a:srgbClr val="92278F"/>
    <a:srgbClr val="D5D9D9"/>
    <a:srgbClr val="41762C"/>
    <a:srgbClr val="E64E23"/>
    <a:srgbClr val="004C67"/>
    <a:srgbClr val="FF9900"/>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133" autoAdjust="0"/>
    <p:restoredTop sz="94800" autoAdjust="0"/>
  </p:normalViewPr>
  <p:slideViewPr>
    <p:cSldViewPr>
      <p:cViewPr varScale="1">
        <p:scale>
          <a:sx n="36" d="100"/>
          <a:sy n="36" d="100"/>
        </p:scale>
        <p:origin x="488" y="48"/>
      </p:cViewPr>
      <p:guideLst>
        <p:guide orient="horz" pos="2160"/>
        <p:guide pos="2880"/>
      </p:guideLst>
    </p:cSldViewPr>
  </p:slideViewPr>
  <p:notesTextViewPr>
    <p:cViewPr>
      <p:scale>
        <a:sx n="125" d="100"/>
        <a:sy n="125"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2D03C-77B7-4F58-A489-3D1D8A01B28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1A91B42C-0BE3-4CA5-888E-02603191AE13}">
      <dgm:prSet phldrT="[Text]"/>
      <dgm:spPr>
        <a:solidFill>
          <a:srgbClr val="007299"/>
        </a:solidFill>
      </dgm:spPr>
      <dgm:t>
        <a:bodyPr/>
        <a:lstStyle/>
        <a:p>
          <a:endParaRPr lang="en-US" dirty="0">
            <a:solidFill>
              <a:schemeClr val="accent4">
                <a:lumMod val="20000"/>
                <a:lumOff val="80000"/>
              </a:schemeClr>
            </a:solidFill>
          </a:endParaRPr>
        </a:p>
      </dgm:t>
    </dgm:pt>
    <dgm:pt modelId="{99A3316C-13DE-45CC-8D0A-4BD00377C43A}" type="parTrans" cxnId="{5D360837-43EE-4554-9C8D-3799C25F730B}">
      <dgm:prSet/>
      <dgm:spPr/>
      <dgm:t>
        <a:bodyPr/>
        <a:lstStyle/>
        <a:p>
          <a:endParaRPr lang="en-US"/>
        </a:p>
      </dgm:t>
    </dgm:pt>
    <dgm:pt modelId="{295EEE41-BA52-4093-8862-345AE1BA03E8}" type="sibTrans" cxnId="{5D360837-43EE-4554-9C8D-3799C25F730B}">
      <dgm:prSet/>
      <dgm:spPr/>
      <dgm:t>
        <a:bodyPr/>
        <a:lstStyle/>
        <a:p>
          <a:endParaRPr lang="en-US"/>
        </a:p>
      </dgm:t>
    </dgm:pt>
    <dgm:pt modelId="{E691B60D-C14F-43AB-9F3C-4F3544E88D49}">
      <dgm:prSet phldrT="[Text]"/>
      <dgm:spPr/>
      <dgm:t>
        <a:bodyPr anchor="ctr"/>
        <a:lstStyle/>
        <a:p>
          <a:r>
            <a:rPr lang="en-US" dirty="0"/>
            <a:t>Look for FREE money first</a:t>
          </a:r>
        </a:p>
      </dgm:t>
    </dgm:pt>
    <dgm:pt modelId="{EC30AD65-E4B2-42FA-9B2A-6FFE66D0A7AC}" type="parTrans" cxnId="{7383DA2B-77E5-4B79-829A-AE338499ADF5}">
      <dgm:prSet/>
      <dgm:spPr/>
      <dgm:t>
        <a:bodyPr/>
        <a:lstStyle/>
        <a:p>
          <a:endParaRPr lang="en-US"/>
        </a:p>
      </dgm:t>
    </dgm:pt>
    <dgm:pt modelId="{2581D66F-0F44-45B5-BE65-D518C41C077B}" type="sibTrans" cxnId="{7383DA2B-77E5-4B79-829A-AE338499ADF5}">
      <dgm:prSet/>
      <dgm:spPr/>
      <dgm:t>
        <a:bodyPr/>
        <a:lstStyle/>
        <a:p>
          <a:endParaRPr lang="en-US"/>
        </a:p>
      </dgm:t>
    </dgm:pt>
    <dgm:pt modelId="{71306440-217B-47C3-9A52-EF2D3EA1FE9F}">
      <dgm:prSet phldrT="[Text]"/>
      <dgm:spPr>
        <a:solidFill>
          <a:srgbClr val="92278F"/>
        </a:solidFill>
      </dgm:spPr>
      <dgm:t>
        <a:bodyPr/>
        <a:lstStyle/>
        <a:p>
          <a:endParaRPr lang="en-US" dirty="0">
            <a:solidFill>
              <a:srgbClr val="C84E1F"/>
            </a:solidFill>
          </a:endParaRPr>
        </a:p>
      </dgm:t>
    </dgm:pt>
    <dgm:pt modelId="{5D0D7E2D-AA30-4D73-8063-7855BC7AB2D4}" type="parTrans" cxnId="{DD4E1BC5-BC25-4C71-AD2E-7E1416A0A56A}">
      <dgm:prSet/>
      <dgm:spPr/>
      <dgm:t>
        <a:bodyPr/>
        <a:lstStyle/>
        <a:p>
          <a:endParaRPr lang="en-US"/>
        </a:p>
      </dgm:t>
    </dgm:pt>
    <dgm:pt modelId="{F5947B87-80E3-4A1D-A929-DAB5FC089E98}" type="sibTrans" cxnId="{DD4E1BC5-BC25-4C71-AD2E-7E1416A0A56A}">
      <dgm:prSet/>
      <dgm:spPr/>
      <dgm:t>
        <a:bodyPr/>
        <a:lstStyle/>
        <a:p>
          <a:endParaRPr lang="en-US"/>
        </a:p>
      </dgm:t>
    </dgm:pt>
    <dgm:pt modelId="{3139273D-70F6-4E16-8C93-F7B5C34A7FD9}">
      <dgm:prSet phldrT="[Text]"/>
      <dgm:spPr/>
      <dgm:t>
        <a:bodyPr anchor="ctr"/>
        <a:lstStyle/>
        <a:p>
          <a:r>
            <a:rPr lang="en-US" dirty="0"/>
            <a:t>Know your specific deadlines</a:t>
          </a:r>
        </a:p>
      </dgm:t>
    </dgm:pt>
    <dgm:pt modelId="{8236DA78-D745-404C-836F-3ECDE1ADB281}" type="parTrans" cxnId="{7FA890CF-E9DD-486F-B2E1-2C8EC096FD14}">
      <dgm:prSet/>
      <dgm:spPr/>
      <dgm:t>
        <a:bodyPr/>
        <a:lstStyle/>
        <a:p>
          <a:endParaRPr lang="en-US"/>
        </a:p>
      </dgm:t>
    </dgm:pt>
    <dgm:pt modelId="{9129E511-6764-4CAB-BEE1-F0F3612D3B96}" type="sibTrans" cxnId="{7FA890CF-E9DD-486F-B2E1-2C8EC096FD14}">
      <dgm:prSet/>
      <dgm:spPr/>
      <dgm:t>
        <a:bodyPr/>
        <a:lstStyle/>
        <a:p>
          <a:endParaRPr lang="en-US"/>
        </a:p>
      </dgm:t>
    </dgm:pt>
    <dgm:pt modelId="{82E7E145-CAD3-4AA0-B0B6-66E4B308A081}">
      <dgm:prSet phldrT="[Text]"/>
      <dgm:spPr>
        <a:solidFill>
          <a:srgbClr val="41762C"/>
        </a:solidFill>
      </dgm:spPr>
      <dgm:t>
        <a:bodyPr/>
        <a:lstStyle/>
        <a:p>
          <a:endParaRPr lang="en-US" dirty="0">
            <a:solidFill>
              <a:srgbClr val="B1E8FF"/>
            </a:solidFill>
          </a:endParaRPr>
        </a:p>
      </dgm:t>
    </dgm:pt>
    <dgm:pt modelId="{481036F1-89C3-419A-B76F-3884FE2DFC6C}" type="parTrans" cxnId="{CD893D62-7BD4-4ED5-B71F-F4F756BA225F}">
      <dgm:prSet/>
      <dgm:spPr/>
      <dgm:t>
        <a:bodyPr/>
        <a:lstStyle/>
        <a:p>
          <a:endParaRPr lang="en-US"/>
        </a:p>
      </dgm:t>
    </dgm:pt>
    <dgm:pt modelId="{62326E96-A0A2-4A73-9DBF-91415ABDB84E}" type="sibTrans" cxnId="{CD893D62-7BD4-4ED5-B71F-F4F756BA225F}">
      <dgm:prSet/>
      <dgm:spPr/>
      <dgm:t>
        <a:bodyPr/>
        <a:lstStyle/>
        <a:p>
          <a:endParaRPr lang="en-US"/>
        </a:p>
      </dgm:t>
    </dgm:pt>
    <dgm:pt modelId="{2FF7D2B0-1DF0-42B8-8006-C3A772D8B21E}">
      <dgm:prSet phldrT="[Text]"/>
      <dgm:spPr/>
      <dgm:t>
        <a:bodyPr anchor="ctr"/>
        <a:lstStyle/>
        <a:p>
          <a:r>
            <a:rPr lang="en-US" dirty="0"/>
            <a:t>Fill out the FAFSA</a:t>
          </a:r>
        </a:p>
      </dgm:t>
    </dgm:pt>
    <dgm:pt modelId="{42E3D393-4421-47B9-ABB2-6DFFB46B5775}" type="parTrans" cxnId="{FC04CE54-A623-4C50-8DBF-5A830D730B6A}">
      <dgm:prSet/>
      <dgm:spPr/>
      <dgm:t>
        <a:bodyPr/>
        <a:lstStyle/>
        <a:p>
          <a:endParaRPr lang="en-US"/>
        </a:p>
      </dgm:t>
    </dgm:pt>
    <dgm:pt modelId="{6B3AB579-F059-46DE-A8E7-6B51B48C2DC9}" type="sibTrans" cxnId="{FC04CE54-A623-4C50-8DBF-5A830D730B6A}">
      <dgm:prSet/>
      <dgm:spPr/>
      <dgm:t>
        <a:bodyPr/>
        <a:lstStyle/>
        <a:p>
          <a:endParaRPr lang="en-US"/>
        </a:p>
      </dgm:t>
    </dgm:pt>
    <dgm:pt modelId="{07439EDF-3118-43B5-BE3D-3CD151959B49}">
      <dgm:prSet phldrT="[Text]"/>
      <dgm:spPr>
        <a:solidFill>
          <a:srgbClr val="FF9900"/>
        </a:solidFill>
      </dgm:spPr>
      <dgm:t>
        <a:bodyPr/>
        <a:lstStyle/>
        <a:p>
          <a:endParaRPr lang="en-US" dirty="0">
            <a:solidFill>
              <a:srgbClr val="B1E8FF"/>
            </a:solidFill>
          </a:endParaRPr>
        </a:p>
      </dgm:t>
    </dgm:pt>
    <dgm:pt modelId="{46E0C3DB-1540-48F9-AC3F-B09EFAFD12E8}" type="parTrans" cxnId="{F626C0E1-BD8B-41A6-81AD-60D8FF1B25DB}">
      <dgm:prSet/>
      <dgm:spPr/>
      <dgm:t>
        <a:bodyPr/>
        <a:lstStyle/>
        <a:p>
          <a:endParaRPr lang="en-US"/>
        </a:p>
      </dgm:t>
    </dgm:pt>
    <dgm:pt modelId="{A64E1051-B465-4892-A887-EF98A5D9B85C}" type="sibTrans" cxnId="{F626C0E1-BD8B-41A6-81AD-60D8FF1B25DB}">
      <dgm:prSet/>
      <dgm:spPr/>
      <dgm:t>
        <a:bodyPr/>
        <a:lstStyle/>
        <a:p>
          <a:endParaRPr lang="en-US"/>
        </a:p>
      </dgm:t>
    </dgm:pt>
    <dgm:pt modelId="{0F991FFA-2604-497B-BE04-0BF03C830756}">
      <dgm:prSet phldrT="[Text]"/>
      <dgm:spPr/>
      <dgm:t>
        <a:bodyPr anchor="ctr"/>
        <a:lstStyle/>
        <a:p>
          <a:r>
            <a:rPr lang="en-US" dirty="0"/>
            <a:t>Compare schools financial aid offers carefully</a:t>
          </a:r>
        </a:p>
      </dgm:t>
    </dgm:pt>
    <dgm:pt modelId="{2BBB85C8-5DCF-4FFB-A97C-F7457EF1DDC2}" type="parTrans" cxnId="{B01DCCA7-F1AE-4493-B435-049E6C10139C}">
      <dgm:prSet/>
      <dgm:spPr/>
      <dgm:t>
        <a:bodyPr/>
        <a:lstStyle/>
        <a:p>
          <a:endParaRPr lang="en-US"/>
        </a:p>
      </dgm:t>
    </dgm:pt>
    <dgm:pt modelId="{7E4FF9AA-A81D-48C9-845C-5260E76FCAEF}" type="sibTrans" cxnId="{B01DCCA7-F1AE-4493-B435-049E6C10139C}">
      <dgm:prSet/>
      <dgm:spPr/>
      <dgm:t>
        <a:bodyPr/>
        <a:lstStyle/>
        <a:p>
          <a:endParaRPr lang="en-US"/>
        </a:p>
      </dgm:t>
    </dgm:pt>
    <dgm:pt modelId="{E7ACF36F-3934-4BDB-957A-4652E9BC7212}">
      <dgm:prSet phldrT="[Text]"/>
      <dgm:spPr>
        <a:solidFill>
          <a:srgbClr val="B22134"/>
        </a:solidFill>
      </dgm:spPr>
      <dgm:t>
        <a:bodyPr/>
        <a:lstStyle/>
        <a:p>
          <a:endParaRPr lang="en-US" dirty="0">
            <a:solidFill>
              <a:srgbClr val="B1E8FF"/>
            </a:solidFill>
          </a:endParaRPr>
        </a:p>
      </dgm:t>
    </dgm:pt>
    <dgm:pt modelId="{FCD18C94-F1F7-4168-BA45-904FF8308CC4}" type="parTrans" cxnId="{21776847-5791-4010-8CE4-3D2EDB310420}">
      <dgm:prSet/>
      <dgm:spPr/>
      <dgm:t>
        <a:bodyPr/>
        <a:lstStyle/>
        <a:p>
          <a:endParaRPr lang="en-US"/>
        </a:p>
      </dgm:t>
    </dgm:pt>
    <dgm:pt modelId="{018CC21A-542D-4472-B893-733D4EBC4A7C}" type="sibTrans" cxnId="{21776847-5791-4010-8CE4-3D2EDB310420}">
      <dgm:prSet/>
      <dgm:spPr/>
      <dgm:t>
        <a:bodyPr/>
        <a:lstStyle/>
        <a:p>
          <a:endParaRPr lang="en-US"/>
        </a:p>
      </dgm:t>
    </dgm:pt>
    <dgm:pt modelId="{9D784DFB-592B-42B1-8A79-A46CFB72CF14}">
      <dgm:prSet phldrT="[Text]"/>
      <dgm:spPr/>
      <dgm:t>
        <a:bodyPr anchor="ctr"/>
        <a:lstStyle/>
        <a:p>
          <a:r>
            <a:rPr lang="en-US" dirty="0"/>
            <a:t>Be sure you have the money you need</a:t>
          </a:r>
        </a:p>
      </dgm:t>
    </dgm:pt>
    <dgm:pt modelId="{3AB0A30E-53F5-41B3-8CC2-16960A733610}" type="parTrans" cxnId="{69819914-EAA8-4C27-A140-002A1A645E21}">
      <dgm:prSet/>
      <dgm:spPr/>
      <dgm:t>
        <a:bodyPr/>
        <a:lstStyle/>
        <a:p>
          <a:endParaRPr lang="en-US"/>
        </a:p>
      </dgm:t>
    </dgm:pt>
    <dgm:pt modelId="{14589D29-1DD4-41D9-B5AA-CD04E567A784}" type="sibTrans" cxnId="{69819914-EAA8-4C27-A140-002A1A645E21}">
      <dgm:prSet/>
      <dgm:spPr/>
      <dgm:t>
        <a:bodyPr/>
        <a:lstStyle/>
        <a:p>
          <a:endParaRPr lang="en-US"/>
        </a:p>
      </dgm:t>
    </dgm:pt>
    <dgm:pt modelId="{D4D23257-9B22-4D56-987A-8EFBC38D1E28}" type="pres">
      <dgm:prSet presAssocID="{3102D03C-77B7-4F58-A489-3D1D8A01B286}" presName="Name0" presStyleCnt="0">
        <dgm:presLayoutVars>
          <dgm:dir/>
          <dgm:animLvl val="lvl"/>
          <dgm:resizeHandles val="exact"/>
        </dgm:presLayoutVars>
      </dgm:prSet>
      <dgm:spPr/>
    </dgm:pt>
    <dgm:pt modelId="{4FA2CBDA-C16E-4026-8FB1-74E368CA09C3}" type="pres">
      <dgm:prSet presAssocID="{1A91B42C-0BE3-4CA5-888E-02603191AE13}" presName="compositeNode" presStyleCnt="0">
        <dgm:presLayoutVars>
          <dgm:bulletEnabled val="1"/>
        </dgm:presLayoutVars>
      </dgm:prSet>
      <dgm:spPr/>
    </dgm:pt>
    <dgm:pt modelId="{EBB07F1C-72CE-4F3E-B179-CF660146946D}" type="pres">
      <dgm:prSet presAssocID="{1A91B42C-0BE3-4CA5-888E-02603191AE13}" presName="bgRect" presStyleLbl="node1" presStyleIdx="0" presStyleCnt="5"/>
      <dgm:spPr/>
    </dgm:pt>
    <dgm:pt modelId="{4BC75E73-EA6B-4561-B352-114049105FD1}" type="pres">
      <dgm:prSet presAssocID="{1A91B42C-0BE3-4CA5-888E-02603191AE13}" presName="parentNode" presStyleLbl="node1" presStyleIdx="0" presStyleCnt="5">
        <dgm:presLayoutVars>
          <dgm:chMax val="0"/>
          <dgm:bulletEnabled val="1"/>
        </dgm:presLayoutVars>
      </dgm:prSet>
      <dgm:spPr/>
    </dgm:pt>
    <dgm:pt modelId="{F16AD0C3-2CD0-4A4E-8FEB-8A20181739CA}" type="pres">
      <dgm:prSet presAssocID="{1A91B42C-0BE3-4CA5-888E-02603191AE13}" presName="childNode" presStyleLbl="node1" presStyleIdx="0" presStyleCnt="5">
        <dgm:presLayoutVars>
          <dgm:bulletEnabled val="1"/>
        </dgm:presLayoutVars>
      </dgm:prSet>
      <dgm:spPr/>
    </dgm:pt>
    <dgm:pt modelId="{8611917B-673D-4DF2-86B8-AA61FA69155B}" type="pres">
      <dgm:prSet presAssocID="{295EEE41-BA52-4093-8862-345AE1BA03E8}" presName="hSp" presStyleCnt="0"/>
      <dgm:spPr/>
    </dgm:pt>
    <dgm:pt modelId="{7E786B2C-1A0E-4933-9327-ED8EC0256855}" type="pres">
      <dgm:prSet presAssocID="{295EEE41-BA52-4093-8862-345AE1BA03E8}" presName="vProcSp" presStyleCnt="0"/>
      <dgm:spPr/>
    </dgm:pt>
    <dgm:pt modelId="{6509AA2B-9236-480D-A1AE-935AC866B6E9}" type="pres">
      <dgm:prSet presAssocID="{295EEE41-BA52-4093-8862-345AE1BA03E8}" presName="vSp1" presStyleCnt="0"/>
      <dgm:spPr/>
    </dgm:pt>
    <dgm:pt modelId="{7E06D85D-2790-4371-ABA1-4486A7E69841}" type="pres">
      <dgm:prSet presAssocID="{295EEE41-BA52-4093-8862-345AE1BA03E8}" presName="simulatedConn" presStyleLbl="solidFgAcc1" presStyleIdx="0" presStyleCnt="4" custLinFactY="-159103" custLinFactNeighborY="-200000"/>
      <dgm:spPr>
        <a:solidFill>
          <a:schemeClr val="bg1"/>
        </a:solidFill>
        <a:ln>
          <a:solidFill>
            <a:srgbClr val="007299"/>
          </a:solidFill>
        </a:ln>
      </dgm:spPr>
    </dgm:pt>
    <dgm:pt modelId="{2842FCCC-DFD1-4FFD-AD36-D535C080BA2F}" type="pres">
      <dgm:prSet presAssocID="{295EEE41-BA52-4093-8862-345AE1BA03E8}" presName="vSp2" presStyleCnt="0"/>
      <dgm:spPr/>
    </dgm:pt>
    <dgm:pt modelId="{7A1C6FD7-ABB4-41F0-B587-604EB75BA49E}" type="pres">
      <dgm:prSet presAssocID="{295EEE41-BA52-4093-8862-345AE1BA03E8}" presName="sibTrans" presStyleCnt="0"/>
      <dgm:spPr/>
    </dgm:pt>
    <dgm:pt modelId="{35968A87-CDE7-4031-8C24-CA8A9F383A0B}" type="pres">
      <dgm:prSet presAssocID="{71306440-217B-47C3-9A52-EF2D3EA1FE9F}" presName="compositeNode" presStyleCnt="0">
        <dgm:presLayoutVars>
          <dgm:bulletEnabled val="1"/>
        </dgm:presLayoutVars>
      </dgm:prSet>
      <dgm:spPr/>
    </dgm:pt>
    <dgm:pt modelId="{9DCD1020-47A3-4A6B-9795-8859208FE452}" type="pres">
      <dgm:prSet presAssocID="{71306440-217B-47C3-9A52-EF2D3EA1FE9F}" presName="bgRect" presStyleLbl="node1" presStyleIdx="1" presStyleCnt="5"/>
      <dgm:spPr/>
    </dgm:pt>
    <dgm:pt modelId="{5FF0F96C-A3D2-4D3B-A42D-E4F75DEAC621}" type="pres">
      <dgm:prSet presAssocID="{71306440-217B-47C3-9A52-EF2D3EA1FE9F}" presName="parentNode" presStyleLbl="node1" presStyleIdx="1" presStyleCnt="5">
        <dgm:presLayoutVars>
          <dgm:chMax val="0"/>
          <dgm:bulletEnabled val="1"/>
        </dgm:presLayoutVars>
      </dgm:prSet>
      <dgm:spPr/>
    </dgm:pt>
    <dgm:pt modelId="{D2114065-7F3E-4672-87F2-F28C534DFD1D}" type="pres">
      <dgm:prSet presAssocID="{71306440-217B-47C3-9A52-EF2D3EA1FE9F}" presName="childNode" presStyleLbl="node1" presStyleIdx="1" presStyleCnt="5">
        <dgm:presLayoutVars>
          <dgm:bulletEnabled val="1"/>
        </dgm:presLayoutVars>
      </dgm:prSet>
      <dgm:spPr/>
    </dgm:pt>
    <dgm:pt modelId="{9CFBEE15-C3B8-4758-B20A-A64355216354}" type="pres">
      <dgm:prSet presAssocID="{F5947B87-80E3-4A1D-A929-DAB5FC089E98}" presName="hSp" presStyleCnt="0"/>
      <dgm:spPr/>
    </dgm:pt>
    <dgm:pt modelId="{DAF4CD07-541E-48C9-95D0-435F5EA08F74}" type="pres">
      <dgm:prSet presAssocID="{F5947B87-80E3-4A1D-A929-DAB5FC089E98}" presName="vProcSp" presStyleCnt="0"/>
      <dgm:spPr/>
    </dgm:pt>
    <dgm:pt modelId="{4DF9F1DF-CDC6-4DDD-8966-5DD59DED76AC}" type="pres">
      <dgm:prSet presAssocID="{F5947B87-80E3-4A1D-A929-DAB5FC089E98}" presName="vSp1" presStyleCnt="0"/>
      <dgm:spPr/>
    </dgm:pt>
    <dgm:pt modelId="{79B03D78-7110-427A-BF41-E1A3627E32FA}" type="pres">
      <dgm:prSet presAssocID="{F5947B87-80E3-4A1D-A929-DAB5FC089E98}" presName="simulatedConn" presStyleLbl="solidFgAcc1" presStyleIdx="1" presStyleCnt="4" custLinFactY="-159103" custLinFactNeighborY="-200000"/>
      <dgm:spPr>
        <a:ln>
          <a:solidFill>
            <a:srgbClr val="92278F"/>
          </a:solidFill>
        </a:ln>
      </dgm:spPr>
    </dgm:pt>
    <dgm:pt modelId="{1BC2720F-1685-4C42-9C5F-738D790DA985}" type="pres">
      <dgm:prSet presAssocID="{F5947B87-80E3-4A1D-A929-DAB5FC089E98}" presName="vSp2" presStyleCnt="0"/>
      <dgm:spPr/>
    </dgm:pt>
    <dgm:pt modelId="{BD70A336-9958-47CA-828B-705B8E1BD50A}" type="pres">
      <dgm:prSet presAssocID="{F5947B87-80E3-4A1D-A929-DAB5FC089E98}" presName="sibTrans" presStyleCnt="0"/>
      <dgm:spPr/>
    </dgm:pt>
    <dgm:pt modelId="{3C6B8359-158A-44E0-BD84-4C9E712C7D16}" type="pres">
      <dgm:prSet presAssocID="{82E7E145-CAD3-4AA0-B0B6-66E4B308A081}" presName="compositeNode" presStyleCnt="0">
        <dgm:presLayoutVars>
          <dgm:bulletEnabled val="1"/>
        </dgm:presLayoutVars>
      </dgm:prSet>
      <dgm:spPr/>
    </dgm:pt>
    <dgm:pt modelId="{826E06AA-943A-4B5D-8791-1C38EA1323D2}" type="pres">
      <dgm:prSet presAssocID="{82E7E145-CAD3-4AA0-B0B6-66E4B308A081}" presName="bgRect" presStyleLbl="node1" presStyleIdx="2" presStyleCnt="5"/>
      <dgm:spPr/>
    </dgm:pt>
    <dgm:pt modelId="{5D5EED6F-C603-4E66-9DD3-9B62026C0054}" type="pres">
      <dgm:prSet presAssocID="{82E7E145-CAD3-4AA0-B0B6-66E4B308A081}" presName="parentNode" presStyleLbl="node1" presStyleIdx="2" presStyleCnt="5">
        <dgm:presLayoutVars>
          <dgm:chMax val="0"/>
          <dgm:bulletEnabled val="1"/>
        </dgm:presLayoutVars>
      </dgm:prSet>
      <dgm:spPr/>
    </dgm:pt>
    <dgm:pt modelId="{02963E2F-8E27-490D-A3C5-BC5F4CB9D19E}" type="pres">
      <dgm:prSet presAssocID="{82E7E145-CAD3-4AA0-B0B6-66E4B308A081}" presName="childNode" presStyleLbl="node1" presStyleIdx="2" presStyleCnt="5">
        <dgm:presLayoutVars>
          <dgm:bulletEnabled val="1"/>
        </dgm:presLayoutVars>
      </dgm:prSet>
      <dgm:spPr/>
    </dgm:pt>
    <dgm:pt modelId="{D013B219-2993-4631-9878-FDA8CBF1E535}" type="pres">
      <dgm:prSet presAssocID="{62326E96-A0A2-4A73-9DBF-91415ABDB84E}" presName="hSp" presStyleCnt="0"/>
      <dgm:spPr/>
    </dgm:pt>
    <dgm:pt modelId="{F663906F-5A58-4F90-993A-D21CE8F99F02}" type="pres">
      <dgm:prSet presAssocID="{62326E96-A0A2-4A73-9DBF-91415ABDB84E}" presName="vProcSp" presStyleCnt="0"/>
      <dgm:spPr/>
    </dgm:pt>
    <dgm:pt modelId="{4C255789-04FC-460C-A306-7B5A05C30BE0}" type="pres">
      <dgm:prSet presAssocID="{62326E96-A0A2-4A73-9DBF-91415ABDB84E}" presName="vSp1" presStyleCnt="0"/>
      <dgm:spPr/>
    </dgm:pt>
    <dgm:pt modelId="{6E382471-836E-4D07-B20A-100CA19702A6}" type="pres">
      <dgm:prSet presAssocID="{62326E96-A0A2-4A73-9DBF-91415ABDB84E}" presName="simulatedConn" presStyleLbl="solidFgAcc1" presStyleIdx="2" presStyleCnt="4" custLinFactY="-159103" custLinFactNeighborY="-200000"/>
      <dgm:spPr>
        <a:ln>
          <a:solidFill>
            <a:srgbClr val="41762C"/>
          </a:solidFill>
        </a:ln>
      </dgm:spPr>
    </dgm:pt>
    <dgm:pt modelId="{C18FA9D2-10FA-4E16-B567-170AE541853A}" type="pres">
      <dgm:prSet presAssocID="{62326E96-A0A2-4A73-9DBF-91415ABDB84E}" presName="vSp2" presStyleCnt="0"/>
      <dgm:spPr/>
    </dgm:pt>
    <dgm:pt modelId="{50AFBEF1-4129-4932-B88A-130B0118D53D}" type="pres">
      <dgm:prSet presAssocID="{62326E96-A0A2-4A73-9DBF-91415ABDB84E}" presName="sibTrans" presStyleCnt="0"/>
      <dgm:spPr/>
    </dgm:pt>
    <dgm:pt modelId="{A73A183C-499F-4873-B429-39D7D9E64D91}" type="pres">
      <dgm:prSet presAssocID="{07439EDF-3118-43B5-BE3D-3CD151959B49}" presName="compositeNode" presStyleCnt="0">
        <dgm:presLayoutVars>
          <dgm:bulletEnabled val="1"/>
        </dgm:presLayoutVars>
      </dgm:prSet>
      <dgm:spPr/>
    </dgm:pt>
    <dgm:pt modelId="{D7FB5771-AD04-4B16-B3CC-4B592CFBC5B0}" type="pres">
      <dgm:prSet presAssocID="{07439EDF-3118-43B5-BE3D-3CD151959B49}" presName="bgRect" presStyleLbl="node1" presStyleIdx="3" presStyleCnt="5"/>
      <dgm:spPr/>
    </dgm:pt>
    <dgm:pt modelId="{36B30E66-549E-4D18-A61A-4038834571D6}" type="pres">
      <dgm:prSet presAssocID="{07439EDF-3118-43B5-BE3D-3CD151959B49}" presName="parentNode" presStyleLbl="node1" presStyleIdx="3" presStyleCnt="5">
        <dgm:presLayoutVars>
          <dgm:chMax val="0"/>
          <dgm:bulletEnabled val="1"/>
        </dgm:presLayoutVars>
      </dgm:prSet>
      <dgm:spPr/>
    </dgm:pt>
    <dgm:pt modelId="{6DDBBB07-39A4-4748-AEF1-17756B3A5CCE}" type="pres">
      <dgm:prSet presAssocID="{07439EDF-3118-43B5-BE3D-3CD151959B49}" presName="childNode" presStyleLbl="node1" presStyleIdx="3" presStyleCnt="5">
        <dgm:presLayoutVars>
          <dgm:bulletEnabled val="1"/>
        </dgm:presLayoutVars>
      </dgm:prSet>
      <dgm:spPr/>
    </dgm:pt>
    <dgm:pt modelId="{53C1E31E-89EC-4E1E-965E-B6F15E377CFB}" type="pres">
      <dgm:prSet presAssocID="{A64E1051-B465-4892-A887-EF98A5D9B85C}" presName="hSp" presStyleCnt="0"/>
      <dgm:spPr/>
    </dgm:pt>
    <dgm:pt modelId="{B8F5F5F3-0142-42FC-935C-C1417A97E4F1}" type="pres">
      <dgm:prSet presAssocID="{A64E1051-B465-4892-A887-EF98A5D9B85C}" presName="vProcSp" presStyleCnt="0"/>
      <dgm:spPr/>
    </dgm:pt>
    <dgm:pt modelId="{E8C509B9-41CB-4121-A9F9-F0E1C0AC2748}" type="pres">
      <dgm:prSet presAssocID="{A64E1051-B465-4892-A887-EF98A5D9B85C}" presName="vSp1" presStyleCnt="0"/>
      <dgm:spPr/>
    </dgm:pt>
    <dgm:pt modelId="{06D84132-C768-4BF8-B7BC-4BBF051A18E9}" type="pres">
      <dgm:prSet presAssocID="{A64E1051-B465-4892-A887-EF98A5D9B85C}" presName="simulatedConn" presStyleLbl="solidFgAcc1" presStyleIdx="3" presStyleCnt="4" custLinFactY="-159103" custLinFactNeighborY="-200000"/>
      <dgm:spPr>
        <a:ln>
          <a:solidFill>
            <a:srgbClr val="FF9900"/>
          </a:solidFill>
        </a:ln>
      </dgm:spPr>
    </dgm:pt>
    <dgm:pt modelId="{6BA795C8-EDA9-4FAD-9B05-0EE240AACA7D}" type="pres">
      <dgm:prSet presAssocID="{A64E1051-B465-4892-A887-EF98A5D9B85C}" presName="vSp2" presStyleCnt="0"/>
      <dgm:spPr/>
    </dgm:pt>
    <dgm:pt modelId="{75D14FBA-0B4E-4D27-BB23-A0523738A7D7}" type="pres">
      <dgm:prSet presAssocID="{A64E1051-B465-4892-A887-EF98A5D9B85C}" presName="sibTrans" presStyleCnt="0"/>
      <dgm:spPr/>
    </dgm:pt>
    <dgm:pt modelId="{69030D84-15E3-432A-B3AE-A9F89F8CA792}" type="pres">
      <dgm:prSet presAssocID="{E7ACF36F-3934-4BDB-957A-4652E9BC7212}" presName="compositeNode" presStyleCnt="0">
        <dgm:presLayoutVars>
          <dgm:bulletEnabled val="1"/>
        </dgm:presLayoutVars>
      </dgm:prSet>
      <dgm:spPr/>
    </dgm:pt>
    <dgm:pt modelId="{DCF3C3A4-CAB0-459F-9FE9-FB72E8D4FD5D}" type="pres">
      <dgm:prSet presAssocID="{E7ACF36F-3934-4BDB-957A-4652E9BC7212}" presName="bgRect" presStyleLbl="node1" presStyleIdx="4" presStyleCnt="5"/>
      <dgm:spPr/>
    </dgm:pt>
    <dgm:pt modelId="{0B574F5A-58D9-40FA-AAD1-E4702DE07374}" type="pres">
      <dgm:prSet presAssocID="{E7ACF36F-3934-4BDB-957A-4652E9BC7212}" presName="parentNode" presStyleLbl="node1" presStyleIdx="4" presStyleCnt="5">
        <dgm:presLayoutVars>
          <dgm:chMax val="0"/>
          <dgm:bulletEnabled val="1"/>
        </dgm:presLayoutVars>
      </dgm:prSet>
      <dgm:spPr/>
    </dgm:pt>
    <dgm:pt modelId="{EDCF73D7-A6B7-4A9B-9135-921CCE6684B3}" type="pres">
      <dgm:prSet presAssocID="{E7ACF36F-3934-4BDB-957A-4652E9BC7212}" presName="childNode" presStyleLbl="node1" presStyleIdx="4" presStyleCnt="5">
        <dgm:presLayoutVars>
          <dgm:bulletEnabled val="1"/>
        </dgm:presLayoutVars>
      </dgm:prSet>
      <dgm:spPr/>
    </dgm:pt>
  </dgm:ptLst>
  <dgm:cxnLst>
    <dgm:cxn modelId="{69819914-EAA8-4C27-A140-002A1A645E21}" srcId="{E7ACF36F-3934-4BDB-957A-4652E9BC7212}" destId="{9D784DFB-592B-42B1-8A79-A46CFB72CF14}" srcOrd="0" destOrd="0" parTransId="{3AB0A30E-53F5-41B3-8CC2-16960A733610}" sibTransId="{14589D29-1DD4-41D9-B5AA-CD04E567A784}"/>
    <dgm:cxn modelId="{7383DA2B-77E5-4B79-829A-AE338499ADF5}" srcId="{1A91B42C-0BE3-4CA5-888E-02603191AE13}" destId="{E691B60D-C14F-43AB-9F3C-4F3544E88D49}" srcOrd="0" destOrd="0" parTransId="{EC30AD65-E4B2-42FA-9B2A-6FFE66D0A7AC}" sibTransId="{2581D66F-0F44-45B5-BE65-D518C41C077B}"/>
    <dgm:cxn modelId="{5D360837-43EE-4554-9C8D-3799C25F730B}" srcId="{3102D03C-77B7-4F58-A489-3D1D8A01B286}" destId="{1A91B42C-0BE3-4CA5-888E-02603191AE13}" srcOrd="0" destOrd="0" parTransId="{99A3316C-13DE-45CC-8D0A-4BD00377C43A}" sibTransId="{295EEE41-BA52-4093-8862-345AE1BA03E8}"/>
    <dgm:cxn modelId="{CD893D62-7BD4-4ED5-B71F-F4F756BA225F}" srcId="{3102D03C-77B7-4F58-A489-3D1D8A01B286}" destId="{82E7E145-CAD3-4AA0-B0B6-66E4B308A081}" srcOrd="2" destOrd="0" parTransId="{481036F1-89C3-419A-B76F-3884FE2DFC6C}" sibTransId="{62326E96-A0A2-4A73-9DBF-91415ABDB84E}"/>
    <dgm:cxn modelId="{0D141247-3128-42F0-8401-938E2B6A52BF}" type="presOf" srcId="{07439EDF-3118-43B5-BE3D-3CD151959B49}" destId="{36B30E66-549E-4D18-A61A-4038834571D6}" srcOrd="1" destOrd="0" presId="urn:microsoft.com/office/officeart/2005/8/layout/hProcess7"/>
    <dgm:cxn modelId="{21776847-5791-4010-8CE4-3D2EDB310420}" srcId="{3102D03C-77B7-4F58-A489-3D1D8A01B286}" destId="{E7ACF36F-3934-4BDB-957A-4652E9BC7212}" srcOrd="4" destOrd="0" parTransId="{FCD18C94-F1F7-4168-BA45-904FF8308CC4}" sibTransId="{018CC21A-542D-4472-B893-733D4EBC4A7C}"/>
    <dgm:cxn modelId="{B88D7C6C-5EF3-42B5-AB29-1B1B823D7BA9}" type="presOf" srcId="{07439EDF-3118-43B5-BE3D-3CD151959B49}" destId="{D7FB5771-AD04-4B16-B3CC-4B592CFBC5B0}" srcOrd="0" destOrd="0" presId="urn:microsoft.com/office/officeart/2005/8/layout/hProcess7"/>
    <dgm:cxn modelId="{3D7D544D-BC43-4EA9-BF8C-D9736651D423}" type="presOf" srcId="{3102D03C-77B7-4F58-A489-3D1D8A01B286}" destId="{D4D23257-9B22-4D56-987A-8EFBC38D1E28}" srcOrd="0" destOrd="0" presId="urn:microsoft.com/office/officeart/2005/8/layout/hProcess7"/>
    <dgm:cxn modelId="{B713F86F-07C4-45F2-8270-64E4934266E8}" type="presOf" srcId="{E691B60D-C14F-43AB-9F3C-4F3544E88D49}" destId="{F16AD0C3-2CD0-4A4E-8FEB-8A20181739CA}" srcOrd="0" destOrd="0" presId="urn:microsoft.com/office/officeart/2005/8/layout/hProcess7"/>
    <dgm:cxn modelId="{FC04CE54-A623-4C50-8DBF-5A830D730B6A}" srcId="{82E7E145-CAD3-4AA0-B0B6-66E4B308A081}" destId="{2FF7D2B0-1DF0-42B8-8006-C3A772D8B21E}" srcOrd="0" destOrd="0" parTransId="{42E3D393-4421-47B9-ABB2-6DFFB46B5775}" sibTransId="{6B3AB579-F059-46DE-A8E7-6B51B48C2DC9}"/>
    <dgm:cxn modelId="{817EE959-6387-41C5-BA44-5264774D2853}" type="presOf" srcId="{82E7E145-CAD3-4AA0-B0B6-66E4B308A081}" destId="{5D5EED6F-C603-4E66-9DD3-9B62026C0054}" srcOrd="1" destOrd="0" presId="urn:microsoft.com/office/officeart/2005/8/layout/hProcess7"/>
    <dgm:cxn modelId="{E6D23A8E-0C67-4E1F-ACE7-9D867754263B}" type="presOf" srcId="{9D784DFB-592B-42B1-8A79-A46CFB72CF14}" destId="{EDCF73D7-A6B7-4A9B-9135-921CCE6684B3}" srcOrd="0" destOrd="0" presId="urn:microsoft.com/office/officeart/2005/8/layout/hProcess7"/>
    <dgm:cxn modelId="{49C52F94-8B30-46B2-9123-CF3EF87A2F63}" type="presOf" srcId="{71306440-217B-47C3-9A52-EF2D3EA1FE9F}" destId="{9DCD1020-47A3-4A6B-9795-8859208FE452}" srcOrd="0" destOrd="0" presId="urn:microsoft.com/office/officeart/2005/8/layout/hProcess7"/>
    <dgm:cxn modelId="{CEC4D2A3-6C4D-400A-B758-4122A617E8A2}" type="presOf" srcId="{1A91B42C-0BE3-4CA5-888E-02603191AE13}" destId="{4BC75E73-EA6B-4561-B352-114049105FD1}" srcOrd="1" destOrd="0" presId="urn:microsoft.com/office/officeart/2005/8/layout/hProcess7"/>
    <dgm:cxn modelId="{B01DCCA7-F1AE-4493-B435-049E6C10139C}" srcId="{07439EDF-3118-43B5-BE3D-3CD151959B49}" destId="{0F991FFA-2604-497B-BE04-0BF03C830756}" srcOrd="0" destOrd="0" parTransId="{2BBB85C8-5DCF-4FFB-A97C-F7457EF1DDC2}" sibTransId="{7E4FF9AA-A81D-48C9-845C-5260E76FCAEF}"/>
    <dgm:cxn modelId="{D89BE9AF-A9BC-42E6-8481-2C0DDBAC03C7}" type="presOf" srcId="{3139273D-70F6-4E16-8C93-F7B5C34A7FD9}" destId="{D2114065-7F3E-4672-87F2-F28C534DFD1D}" srcOrd="0" destOrd="0" presId="urn:microsoft.com/office/officeart/2005/8/layout/hProcess7"/>
    <dgm:cxn modelId="{BAD734BB-A945-42B5-B6E9-FEEAED2F9040}" type="presOf" srcId="{E7ACF36F-3934-4BDB-957A-4652E9BC7212}" destId="{0B574F5A-58D9-40FA-AAD1-E4702DE07374}" srcOrd="1" destOrd="0" presId="urn:microsoft.com/office/officeart/2005/8/layout/hProcess7"/>
    <dgm:cxn modelId="{DD4E1BC5-BC25-4C71-AD2E-7E1416A0A56A}" srcId="{3102D03C-77B7-4F58-A489-3D1D8A01B286}" destId="{71306440-217B-47C3-9A52-EF2D3EA1FE9F}" srcOrd="1" destOrd="0" parTransId="{5D0D7E2D-AA30-4D73-8063-7855BC7AB2D4}" sibTransId="{F5947B87-80E3-4A1D-A929-DAB5FC089E98}"/>
    <dgm:cxn modelId="{7FA890CF-E9DD-486F-B2E1-2C8EC096FD14}" srcId="{71306440-217B-47C3-9A52-EF2D3EA1FE9F}" destId="{3139273D-70F6-4E16-8C93-F7B5C34A7FD9}" srcOrd="0" destOrd="0" parTransId="{8236DA78-D745-404C-836F-3ECDE1ADB281}" sibTransId="{9129E511-6764-4CAB-BEE1-F0F3612D3B96}"/>
    <dgm:cxn modelId="{3ECAF5D0-A80B-44C3-8AB6-9AAEE2FBA673}" type="presOf" srcId="{71306440-217B-47C3-9A52-EF2D3EA1FE9F}" destId="{5FF0F96C-A3D2-4D3B-A42D-E4F75DEAC621}" srcOrd="1" destOrd="0" presId="urn:microsoft.com/office/officeart/2005/8/layout/hProcess7"/>
    <dgm:cxn modelId="{435957D2-B877-431A-8447-236670CF6247}" type="presOf" srcId="{1A91B42C-0BE3-4CA5-888E-02603191AE13}" destId="{EBB07F1C-72CE-4F3E-B179-CF660146946D}" srcOrd="0" destOrd="0" presId="urn:microsoft.com/office/officeart/2005/8/layout/hProcess7"/>
    <dgm:cxn modelId="{FA1326D9-0DA0-41CD-BDED-ECE550254395}" type="presOf" srcId="{0F991FFA-2604-497B-BE04-0BF03C830756}" destId="{6DDBBB07-39A4-4748-AEF1-17756B3A5CCE}" srcOrd="0" destOrd="0" presId="urn:microsoft.com/office/officeart/2005/8/layout/hProcess7"/>
    <dgm:cxn modelId="{F626C0E1-BD8B-41A6-81AD-60D8FF1B25DB}" srcId="{3102D03C-77B7-4F58-A489-3D1D8A01B286}" destId="{07439EDF-3118-43B5-BE3D-3CD151959B49}" srcOrd="3" destOrd="0" parTransId="{46E0C3DB-1540-48F9-AC3F-B09EFAFD12E8}" sibTransId="{A64E1051-B465-4892-A887-EF98A5D9B85C}"/>
    <dgm:cxn modelId="{ABDE18EE-5BBC-4FE4-94E0-5684EA8ABA6B}" type="presOf" srcId="{2FF7D2B0-1DF0-42B8-8006-C3A772D8B21E}" destId="{02963E2F-8E27-490D-A3C5-BC5F4CB9D19E}" srcOrd="0" destOrd="0" presId="urn:microsoft.com/office/officeart/2005/8/layout/hProcess7"/>
    <dgm:cxn modelId="{78CA4FF2-DF6B-4DC9-BF58-443DAEF46CBC}" type="presOf" srcId="{82E7E145-CAD3-4AA0-B0B6-66E4B308A081}" destId="{826E06AA-943A-4B5D-8791-1C38EA1323D2}" srcOrd="0" destOrd="0" presId="urn:microsoft.com/office/officeart/2005/8/layout/hProcess7"/>
    <dgm:cxn modelId="{176C6BFD-D7FC-41A0-9A6C-F634B3869247}" type="presOf" srcId="{E7ACF36F-3934-4BDB-957A-4652E9BC7212}" destId="{DCF3C3A4-CAB0-459F-9FE9-FB72E8D4FD5D}" srcOrd="0" destOrd="0" presId="urn:microsoft.com/office/officeart/2005/8/layout/hProcess7"/>
    <dgm:cxn modelId="{DE40E1E9-ADDF-416B-867B-5489A8104BD0}" type="presParOf" srcId="{D4D23257-9B22-4D56-987A-8EFBC38D1E28}" destId="{4FA2CBDA-C16E-4026-8FB1-74E368CA09C3}" srcOrd="0" destOrd="0" presId="urn:microsoft.com/office/officeart/2005/8/layout/hProcess7"/>
    <dgm:cxn modelId="{EC037FBC-D407-41AE-A236-27FB2278DC70}" type="presParOf" srcId="{4FA2CBDA-C16E-4026-8FB1-74E368CA09C3}" destId="{EBB07F1C-72CE-4F3E-B179-CF660146946D}" srcOrd="0" destOrd="0" presId="urn:microsoft.com/office/officeart/2005/8/layout/hProcess7"/>
    <dgm:cxn modelId="{7D36A005-8A99-4244-BEE7-4722A2C12778}" type="presParOf" srcId="{4FA2CBDA-C16E-4026-8FB1-74E368CA09C3}" destId="{4BC75E73-EA6B-4561-B352-114049105FD1}" srcOrd="1" destOrd="0" presId="urn:microsoft.com/office/officeart/2005/8/layout/hProcess7"/>
    <dgm:cxn modelId="{89793154-6B66-4C4D-963C-975643F640BB}" type="presParOf" srcId="{4FA2CBDA-C16E-4026-8FB1-74E368CA09C3}" destId="{F16AD0C3-2CD0-4A4E-8FEB-8A20181739CA}" srcOrd="2" destOrd="0" presId="urn:microsoft.com/office/officeart/2005/8/layout/hProcess7"/>
    <dgm:cxn modelId="{69DE40ED-388C-4B29-B276-27403A10C342}" type="presParOf" srcId="{D4D23257-9B22-4D56-987A-8EFBC38D1E28}" destId="{8611917B-673D-4DF2-86B8-AA61FA69155B}" srcOrd="1" destOrd="0" presId="urn:microsoft.com/office/officeart/2005/8/layout/hProcess7"/>
    <dgm:cxn modelId="{834867A9-4895-4FF8-A7CB-C8DEFA5BF9BE}" type="presParOf" srcId="{D4D23257-9B22-4D56-987A-8EFBC38D1E28}" destId="{7E786B2C-1A0E-4933-9327-ED8EC0256855}" srcOrd="2" destOrd="0" presId="urn:microsoft.com/office/officeart/2005/8/layout/hProcess7"/>
    <dgm:cxn modelId="{5034505F-A7E3-454C-AD70-16F2CBFC6FC5}" type="presParOf" srcId="{7E786B2C-1A0E-4933-9327-ED8EC0256855}" destId="{6509AA2B-9236-480D-A1AE-935AC866B6E9}" srcOrd="0" destOrd="0" presId="urn:microsoft.com/office/officeart/2005/8/layout/hProcess7"/>
    <dgm:cxn modelId="{59DB5F1B-4175-49CD-B04E-F019612C4F71}" type="presParOf" srcId="{7E786B2C-1A0E-4933-9327-ED8EC0256855}" destId="{7E06D85D-2790-4371-ABA1-4486A7E69841}" srcOrd="1" destOrd="0" presId="urn:microsoft.com/office/officeart/2005/8/layout/hProcess7"/>
    <dgm:cxn modelId="{97182878-3119-4472-A3D1-E33DA092EB98}" type="presParOf" srcId="{7E786B2C-1A0E-4933-9327-ED8EC0256855}" destId="{2842FCCC-DFD1-4FFD-AD36-D535C080BA2F}" srcOrd="2" destOrd="0" presId="urn:microsoft.com/office/officeart/2005/8/layout/hProcess7"/>
    <dgm:cxn modelId="{F335515C-6858-4D2A-9361-60493BA892DC}" type="presParOf" srcId="{D4D23257-9B22-4D56-987A-8EFBC38D1E28}" destId="{7A1C6FD7-ABB4-41F0-B587-604EB75BA49E}" srcOrd="3" destOrd="0" presId="urn:microsoft.com/office/officeart/2005/8/layout/hProcess7"/>
    <dgm:cxn modelId="{2AB40EAC-BF5A-484B-A5B2-B1A9887566BB}" type="presParOf" srcId="{D4D23257-9B22-4D56-987A-8EFBC38D1E28}" destId="{35968A87-CDE7-4031-8C24-CA8A9F383A0B}" srcOrd="4" destOrd="0" presId="urn:microsoft.com/office/officeart/2005/8/layout/hProcess7"/>
    <dgm:cxn modelId="{81769DA2-F2E5-47F1-A0CC-9342C3FAA8AD}" type="presParOf" srcId="{35968A87-CDE7-4031-8C24-CA8A9F383A0B}" destId="{9DCD1020-47A3-4A6B-9795-8859208FE452}" srcOrd="0" destOrd="0" presId="urn:microsoft.com/office/officeart/2005/8/layout/hProcess7"/>
    <dgm:cxn modelId="{34208A0B-CA98-46CE-984F-DD6357C30FB8}" type="presParOf" srcId="{35968A87-CDE7-4031-8C24-CA8A9F383A0B}" destId="{5FF0F96C-A3D2-4D3B-A42D-E4F75DEAC621}" srcOrd="1" destOrd="0" presId="urn:microsoft.com/office/officeart/2005/8/layout/hProcess7"/>
    <dgm:cxn modelId="{01D9B8C0-F1C8-4361-87BE-F82046BA38D8}" type="presParOf" srcId="{35968A87-CDE7-4031-8C24-CA8A9F383A0B}" destId="{D2114065-7F3E-4672-87F2-F28C534DFD1D}" srcOrd="2" destOrd="0" presId="urn:microsoft.com/office/officeart/2005/8/layout/hProcess7"/>
    <dgm:cxn modelId="{34E8AB53-3D29-4CB8-A699-389BB5F49AEF}" type="presParOf" srcId="{D4D23257-9B22-4D56-987A-8EFBC38D1E28}" destId="{9CFBEE15-C3B8-4758-B20A-A64355216354}" srcOrd="5" destOrd="0" presId="urn:microsoft.com/office/officeart/2005/8/layout/hProcess7"/>
    <dgm:cxn modelId="{0BEA7312-EA20-4EE5-B55F-7C38BEBD7FC0}" type="presParOf" srcId="{D4D23257-9B22-4D56-987A-8EFBC38D1E28}" destId="{DAF4CD07-541E-48C9-95D0-435F5EA08F74}" srcOrd="6" destOrd="0" presId="urn:microsoft.com/office/officeart/2005/8/layout/hProcess7"/>
    <dgm:cxn modelId="{6A99BF1B-11BE-4112-B448-AC6FA07E59B4}" type="presParOf" srcId="{DAF4CD07-541E-48C9-95D0-435F5EA08F74}" destId="{4DF9F1DF-CDC6-4DDD-8966-5DD59DED76AC}" srcOrd="0" destOrd="0" presId="urn:microsoft.com/office/officeart/2005/8/layout/hProcess7"/>
    <dgm:cxn modelId="{49AB6810-F3CA-4AD3-822E-70154026F0E0}" type="presParOf" srcId="{DAF4CD07-541E-48C9-95D0-435F5EA08F74}" destId="{79B03D78-7110-427A-BF41-E1A3627E32FA}" srcOrd="1" destOrd="0" presId="urn:microsoft.com/office/officeart/2005/8/layout/hProcess7"/>
    <dgm:cxn modelId="{DAD491FE-B9BB-4FF3-B3D9-AFB50CBA4688}" type="presParOf" srcId="{DAF4CD07-541E-48C9-95D0-435F5EA08F74}" destId="{1BC2720F-1685-4C42-9C5F-738D790DA985}" srcOrd="2" destOrd="0" presId="urn:microsoft.com/office/officeart/2005/8/layout/hProcess7"/>
    <dgm:cxn modelId="{549979B5-B64C-450B-AD0E-E0BCAE2E05CC}" type="presParOf" srcId="{D4D23257-9B22-4D56-987A-8EFBC38D1E28}" destId="{BD70A336-9958-47CA-828B-705B8E1BD50A}" srcOrd="7" destOrd="0" presId="urn:microsoft.com/office/officeart/2005/8/layout/hProcess7"/>
    <dgm:cxn modelId="{3BBFF288-748A-482D-8FCE-609CDFAD62C4}" type="presParOf" srcId="{D4D23257-9B22-4D56-987A-8EFBC38D1E28}" destId="{3C6B8359-158A-44E0-BD84-4C9E712C7D16}" srcOrd="8" destOrd="0" presId="urn:microsoft.com/office/officeart/2005/8/layout/hProcess7"/>
    <dgm:cxn modelId="{B1DFD0A7-A336-42A2-830E-A6261656C8DD}" type="presParOf" srcId="{3C6B8359-158A-44E0-BD84-4C9E712C7D16}" destId="{826E06AA-943A-4B5D-8791-1C38EA1323D2}" srcOrd="0" destOrd="0" presId="urn:microsoft.com/office/officeart/2005/8/layout/hProcess7"/>
    <dgm:cxn modelId="{4C1AD6D7-B758-4C44-9500-31CD70325D10}" type="presParOf" srcId="{3C6B8359-158A-44E0-BD84-4C9E712C7D16}" destId="{5D5EED6F-C603-4E66-9DD3-9B62026C0054}" srcOrd="1" destOrd="0" presId="urn:microsoft.com/office/officeart/2005/8/layout/hProcess7"/>
    <dgm:cxn modelId="{3F6502BE-86BE-4FCF-BF08-A6C4B02E815B}" type="presParOf" srcId="{3C6B8359-158A-44E0-BD84-4C9E712C7D16}" destId="{02963E2F-8E27-490D-A3C5-BC5F4CB9D19E}" srcOrd="2" destOrd="0" presId="urn:microsoft.com/office/officeart/2005/8/layout/hProcess7"/>
    <dgm:cxn modelId="{E91C9FC7-A1B3-4065-99C5-F8FBD5038CBF}" type="presParOf" srcId="{D4D23257-9B22-4D56-987A-8EFBC38D1E28}" destId="{D013B219-2993-4631-9878-FDA8CBF1E535}" srcOrd="9" destOrd="0" presId="urn:microsoft.com/office/officeart/2005/8/layout/hProcess7"/>
    <dgm:cxn modelId="{C2EBD7AC-8C09-4C43-9D8E-F8842404C3F9}" type="presParOf" srcId="{D4D23257-9B22-4D56-987A-8EFBC38D1E28}" destId="{F663906F-5A58-4F90-993A-D21CE8F99F02}" srcOrd="10" destOrd="0" presId="urn:microsoft.com/office/officeart/2005/8/layout/hProcess7"/>
    <dgm:cxn modelId="{3561F847-B294-4317-BB03-A920230EEA7B}" type="presParOf" srcId="{F663906F-5A58-4F90-993A-D21CE8F99F02}" destId="{4C255789-04FC-460C-A306-7B5A05C30BE0}" srcOrd="0" destOrd="0" presId="urn:microsoft.com/office/officeart/2005/8/layout/hProcess7"/>
    <dgm:cxn modelId="{03BBEBC6-92AF-4E2F-8AF4-C93296ACAA92}" type="presParOf" srcId="{F663906F-5A58-4F90-993A-D21CE8F99F02}" destId="{6E382471-836E-4D07-B20A-100CA19702A6}" srcOrd="1" destOrd="0" presId="urn:microsoft.com/office/officeart/2005/8/layout/hProcess7"/>
    <dgm:cxn modelId="{07B289B0-7FFE-4C20-9A07-056F0D475409}" type="presParOf" srcId="{F663906F-5A58-4F90-993A-D21CE8F99F02}" destId="{C18FA9D2-10FA-4E16-B567-170AE541853A}" srcOrd="2" destOrd="0" presId="urn:microsoft.com/office/officeart/2005/8/layout/hProcess7"/>
    <dgm:cxn modelId="{79B9B9BE-9F45-48A3-AAC3-7B12CA123248}" type="presParOf" srcId="{D4D23257-9B22-4D56-987A-8EFBC38D1E28}" destId="{50AFBEF1-4129-4932-B88A-130B0118D53D}" srcOrd="11" destOrd="0" presId="urn:microsoft.com/office/officeart/2005/8/layout/hProcess7"/>
    <dgm:cxn modelId="{9F254FCF-970D-41A2-97AA-6BCF1E7BC0AA}" type="presParOf" srcId="{D4D23257-9B22-4D56-987A-8EFBC38D1E28}" destId="{A73A183C-499F-4873-B429-39D7D9E64D91}" srcOrd="12" destOrd="0" presId="urn:microsoft.com/office/officeart/2005/8/layout/hProcess7"/>
    <dgm:cxn modelId="{9B98F2D3-D00A-4D91-BF32-A92299658343}" type="presParOf" srcId="{A73A183C-499F-4873-B429-39D7D9E64D91}" destId="{D7FB5771-AD04-4B16-B3CC-4B592CFBC5B0}" srcOrd="0" destOrd="0" presId="urn:microsoft.com/office/officeart/2005/8/layout/hProcess7"/>
    <dgm:cxn modelId="{7DE96C05-47A4-4D06-8B01-AF777F6ADAF3}" type="presParOf" srcId="{A73A183C-499F-4873-B429-39D7D9E64D91}" destId="{36B30E66-549E-4D18-A61A-4038834571D6}" srcOrd="1" destOrd="0" presId="urn:microsoft.com/office/officeart/2005/8/layout/hProcess7"/>
    <dgm:cxn modelId="{8AB87643-7106-4A57-91CA-4178E97644F9}" type="presParOf" srcId="{A73A183C-499F-4873-B429-39D7D9E64D91}" destId="{6DDBBB07-39A4-4748-AEF1-17756B3A5CCE}" srcOrd="2" destOrd="0" presId="urn:microsoft.com/office/officeart/2005/8/layout/hProcess7"/>
    <dgm:cxn modelId="{0C1D3DC6-C665-452F-B19D-51572A988BEB}" type="presParOf" srcId="{D4D23257-9B22-4D56-987A-8EFBC38D1E28}" destId="{53C1E31E-89EC-4E1E-965E-B6F15E377CFB}" srcOrd="13" destOrd="0" presId="urn:microsoft.com/office/officeart/2005/8/layout/hProcess7"/>
    <dgm:cxn modelId="{1317522D-B008-4FB9-B2A2-B2CE2A1C0795}" type="presParOf" srcId="{D4D23257-9B22-4D56-987A-8EFBC38D1E28}" destId="{B8F5F5F3-0142-42FC-935C-C1417A97E4F1}" srcOrd="14" destOrd="0" presId="urn:microsoft.com/office/officeart/2005/8/layout/hProcess7"/>
    <dgm:cxn modelId="{D60CDF3B-D95D-493C-A486-72E027AD8707}" type="presParOf" srcId="{B8F5F5F3-0142-42FC-935C-C1417A97E4F1}" destId="{E8C509B9-41CB-4121-A9F9-F0E1C0AC2748}" srcOrd="0" destOrd="0" presId="urn:microsoft.com/office/officeart/2005/8/layout/hProcess7"/>
    <dgm:cxn modelId="{EA83B50E-F7DA-4C3C-BF5B-D22405BAB329}" type="presParOf" srcId="{B8F5F5F3-0142-42FC-935C-C1417A97E4F1}" destId="{06D84132-C768-4BF8-B7BC-4BBF051A18E9}" srcOrd="1" destOrd="0" presId="urn:microsoft.com/office/officeart/2005/8/layout/hProcess7"/>
    <dgm:cxn modelId="{74227D74-9299-4C7E-9248-13BD0E8B4E2E}" type="presParOf" srcId="{B8F5F5F3-0142-42FC-935C-C1417A97E4F1}" destId="{6BA795C8-EDA9-4FAD-9B05-0EE240AACA7D}" srcOrd="2" destOrd="0" presId="urn:microsoft.com/office/officeart/2005/8/layout/hProcess7"/>
    <dgm:cxn modelId="{D6D6AA22-7D0E-4904-9730-43B5EA7BF953}" type="presParOf" srcId="{D4D23257-9B22-4D56-987A-8EFBC38D1E28}" destId="{75D14FBA-0B4E-4D27-BB23-A0523738A7D7}" srcOrd="15" destOrd="0" presId="urn:microsoft.com/office/officeart/2005/8/layout/hProcess7"/>
    <dgm:cxn modelId="{62B61FF7-AEB4-4B22-BC0F-6699EBEB37B9}" type="presParOf" srcId="{D4D23257-9B22-4D56-987A-8EFBC38D1E28}" destId="{69030D84-15E3-432A-B3AE-A9F89F8CA792}" srcOrd="16" destOrd="0" presId="urn:microsoft.com/office/officeart/2005/8/layout/hProcess7"/>
    <dgm:cxn modelId="{974891FF-7DB7-4783-ABD0-7F52959A2D6B}" type="presParOf" srcId="{69030D84-15E3-432A-B3AE-A9F89F8CA792}" destId="{DCF3C3A4-CAB0-459F-9FE9-FB72E8D4FD5D}" srcOrd="0" destOrd="0" presId="urn:microsoft.com/office/officeart/2005/8/layout/hProcess7"/>
    <dgm:cxn modelId="{627B287B-3A5F-4A7D-AC47-20173089D4BC}" type="presParOf" srcId="{69030D84-15E3-432A-B3AE-A9F89F8CA792}" destId="{0B574F5A-58D9-40FA-AAD1-E4702DE07374}" srcOrd="1" destOrd="0" presId="urn:microsoft.com/office/officeart/2005/8/layout/hProcess7"/>
    <dgm:cxn modelId="{0AD79563-8575-4499-A393-F09DF21942D9}" type="presParOf" srcId="{69030D84-15E3-432A-B3AE-A9F89F8CA792}" destId="{EDCF73D7-A6B7-4A9B-9135-921CCE6684B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AE411-C255-4593-93BB-700DBF9FE69F}" type="doc">
      <dgm:prSet loTypeId="urn:microsoft.com/office/officeart/2005/8/layout/vList5" loCatId="list" qsTypeId="urn:microsoft.com/office/officeart/2005/8/quickstyle/simple1" qsCatId="simple" csTypeId="urn:microsoft.com/office/officeart/2005/8/colors/colorful3" csCatId="colorful" phldr="1"/>
      <dgm:spPr/>
    </dgm:pt>
    <dgm:pt modelId="{AAD85BBF-7918-4342-A84D-C3A414983C16}">
      <dgm:prSet phldrT="[Text]"/>
      <dgm:spPr>
        <a:solidFill>
          <a:srgbClr val="007299"/>
        </a:solidFill>
      </dgm:spPr>
      <dgm:t>
        <a:bodyPr/>
        <a:lstStyle/>
        <a:p>
          <a:r>
            <a:rPr lang="en-US" dirty="0"/>
            <a:t>Username</a:t>
          </a:r>
        </a:p>
      </dgm:t>
    </dgm:pt>
    <dgm:pt modelId="{F1A16B3A-1A9E-4B35-A7B6-5603A70B1FE1}" type="parTrans" cxnId="{983C687A-8CAD-40D2-BAF1-17B752C6D9C0}">
      <dgm:prSet/>
      <dgm:spPr/>
      <dgm:t>
        <a:bodyPr/>
        <a:lstStyle/>
        <a:p>
          <a:endParaRPr lang="en-US"/>
        </a:p>
      </dgm:t>
    </dgm:pt>
    <dgm:pt modelId="{E88DAAFB-5E01-4875-AC98-14261629D718}" type="sibTrans" cxnId="{983C687A-8CAD-40D2-BAF1-17B752C6D9C0}">
      <dgm:prSet/>
      <dgm:spPr/>
      <dgm:t>
        <a:bodyPr/>
        <a:lstStyle/>
        <a:p>
          <a:endParaRPr lang="en-US"/>
        </a:p>
      </dgm:t>
    </dgm:pt>
    <dgm:pt modelId="{7848CF29-068A-446F-9832-74DF468DB4C6}">
      <dgm:prSet phldrT="[Text]"/>
      <dgm:spPr>
        <a:solidFill>
          <a:srgbClr val="92278F"/>
        </a:solidFill>
      </dgm:spPr>
      <dgm:t>
        <a:bodyPr/>
        <a:lstStyle/>
        <a:p>
          <a:r>
            <a:rPr lang="en-US" dirty="0"/>
            <a:t>Password</a:t>
          </a:r>
        </a:p>
      </dgm:t>
    </dgm:pt>
    <dgm:pt modelId="{C2509F6A-4389-4C66-A820-653888B5DD3B}" type="parTrans" cxnId="{BEF0F6B1-1D7C-4302-9009-DB96BF1EC9AD}">
      <dgm:prSet/>
      <dgm:spPr/>
      <dgm:t>
        <a:bodyPr/>
        <a:lstStyle/>
        <a:p>
          <a:endParaRPr lang="en-US"/>
        </a:p>
      </dgm:t>
    </dgm:pt>
    <dgm:pt modelId="{EBF30F1C-4FC4-457D-B639-CC5BF3E5A29F}" type="sibTrans" cxnId="{BEF0F6B1-1D7C-4302-9009-DB96BF1EC9AD}">
      <dgm:prSet/>
      <dgm:spPr/>
      <dgm:t>
        <a:bodyPr/>
        <a:lstStyle/>
        <a:p>
          <a:endParaRPr lang="en-US"/>
        </a:p>
      </dgm:t>
    </dgm:pt>
    <dgm:pt modelId="{C331C23A-6C25-4F20-8A36-977FD6A2862B}">
      <dgm:prSet phldrT="[Text]"/>
      <dgm:spPr>
        <a:solidFill>
          <a:srgbClr val="41762C"/>
        </a:solidFill>
      </dgm:spPr>
      <dgm:t>
        <a:bodyPr/>
        <a:lstStyle/>
        <a:p>
          <a:r>
            <a:rPr lang="en-US" dirty="0"/>
            <a:t>Email Address</a:t>
          </a:r>
        </a:p>
      </dgm:t>
    </dgm:pt>
    <dgm:pt modelId="{268F4990-8F88-470E-9F2A-0744111AE56D}" type="parTrans" cxnId="{DC274FF3-BEC9-4C79-89BC-D10D33D82C5E}">
      <dgm:prSet/>
      <dgm:spPr/>
      <dgm:t>
        <a:bodyPr/>
        <a:lstStyle/>
        <a:p>
          <a:endParaRPr lang="en-US"/>
        </a:p>
      </dgm:t>
    </dgm:pt>
    <dgm:pt modelId="{9671C4E6-5799-413B-8A6D-994FDB379E51}" type="sibTrans" cxnId="{DC274FF3-BEC9-4C79-89BC-D10D33D82C5E}">
      <dgm:prSet/>
      <dgm:spPr/>
      <dgm:t>
        <a:bodyPr/>
        <a:lstStyle/>
        <a:p>
          <a:endParaRPr lang="en-US"/>
        </a:p>
      </dgm:t>
    </dgm:pt>
    <dgm:pt modelId="{44781BB3-1F1C-4393-A8DD-0E30F1A32428}">
      <dgm:prSet phldrT="[Text]"/>
      <dgm:spPr>
        <a:solidFill>
          <a:srgbClr val="FF9900"/>
        </a:solidFill>
      </dgm:spPr>
      <dgm:t>
        <a:bodyPr/>
        <a:lstStyle/>
        <a:p>
          <a:r>
            <a:rPr lang="en-US" dirty="0"/>
            <a:t>Mobile Phone</a:t>
          </a:r>
        </a:p>
      </dgm:t>
    </dgm:pt>
    <dgm:pt modelId="{88C7A202-688B-421F-8842-7FD710033E58}" type="parTrans" cxnId="{8EF5CA8D-4E6A-4479-BB57-EB58AE5B4146}">
      <dgm:prSet/>
      <dgm:spPr/>
      <dgm:t>
        <a:bodyPr/>
        <a:lstStyle/>
        <a:p>
          <a:endParaRPr lang="en-US"/>
        </a:p>
      </dgm:t>
    </dgm:pt>
    <dgm:pt modelId="{36018B8D-8880-436D-8BFD-F1A3F4E23D4E}" type="sibTrans" cxnId="{8EF5CA8D-4E6A-4479-BB57-EB58AE5B4146}">
      <dgm:prSet/>
      <dgm:spPr/>
      <dgm:t>
        <a:bodyPr/>
        <a:lstStyle/>
        <a:p>
          <a:endParaRPr lang="en-US"/>
        </a:p>
      </dgm:t>
    </dgm:pt>
    <dgm:pt modelId="{8BF23DC1-0CF7-4D54-B695-C2834FA1103A}">
      <dgm:prSet phldrT="[Text]"/>
      <dgm:spPr>
        <a:solidFill>
          <a:srgbClr val="B22134"/>
        </a:solidFill>
        <a:ln>
          <a:noFill/>
        </a:ln>
      </dgm:spPr>
      <dgm:t>
        <a:bodyPr/>
        <a:lstStyle/>
        <a:p>
          <a:r>
            <a:rPr lang="en-US" dirty="0"/>
            <a:t>Security Questions</a:t>
          </a:r>
        </a:p>
      </dgm:t>
    </dgm:pt>
    <dgm:pt modelId="{068BB445-D722-4D8F-9FE4-5AC3939A531A}" type="parTrans" cxnId="{B6EB0A06-0B70-4ACA-B128-0D2A76F153BA}">
      <dgm:prSet/>
      <dgm:spPr/>
      <dgm:t>
        <a:bodyPr/>
        <a:lstStyle/>
        <a:p>
          <a:endParaRPr lang="en-US"/>
        </a:p>
      </dgm:t>
    </dgm:pt>
    <dgm:pt modelId="{1078CE4C-2974-4A4F-9B64-6FB1F1CF19D3}" type="sibTrans" cxnId="{B6EB0A06-0B70-4ACA-B128-0D2A76F153BA}">
      <dgm:prSet/>
      <dgm:spPr/>
      <dgm:t>
        <a:bodyPr/>
        <a:lstStyle/>
        <a:p>
          <a:endParaRPr lang="en-US"/>
        </a:p>
      </dgm:t>
    </dgm:pt>
    <dgm:pt modelId="{6EFCFC6D-5171-467B-9369-78ED84F90A33}">
      <dgm:prSet phldrT="[Text]"/>
      <dgm:spPr>
        <a:solidFill>
          <a:srgbClr val="004C67"/>
        </a:solidFill>
      </dgm:spPr>
      <dgm:t>
        <a:bodyPr/>
        <a:lstStyle/>
        <a:p>
          <a:r>
            <a:rPr lang="en-US" dirty="0"/>
            <a:t>Social Security Number</a:t>
          </a:r>
        </a:p>
      </dgm:t>
    </dgm:pt>
    <dgm:pt modelId="{42B1A35D-B0F1-4632-B4E8-F8C4735165DA}" type="parTrans" cxnId="{2DEBD269-5282-4154-8C4D-67ECC5D8A7EF}">
      <dgm:prSet/>
      <dgm:spPr/>
      <dgm:t>
        <a:bodyPr/>
        <a:lstStyle/>
        <a:p>
          <a:endParaRPr lang="en-US"/>
        </a:p>
      </dgm:t>
    </dgm:pt>
    <dgm:pt modelId="{709267E0-4A83-4E91-B048-F647CE08641C}" type="sibTrans" cxnId="{2DEBD269-5282-4154-8C4D-67ECC5D8A7EF}">
      <dgm:prSet/>
      <dgm:spPr/>
      <dgm:t>
        <a:bodyPr/>
        <a:lstStyle/>
        <a:p>
          <a:endParaRPr lang="en-US"/>
        </a:p>
      </dgm:t>
    </dgm:pt>
    <dgm:pt modelId="{93D7A937-9A2B-4B65-B139-CF12C5F65602}" type="pres">
      <dgm:prSet presAssocID="{E1CAE411-C255-4593-93BB-700DBF9FE69F}" presName="Name0" presStyleCnt="0">
        <dgm:presLayoutVars>
          <dgm:dir/>
          <dgm:animLvl val="lvl"/>
          <dgm:resizeHandles val="exact"/>
        </dgm:presLayoutVars>
      </dgm:prSet>
      <dgm:spPr/>
    </dgm:pt>
    <dgm:pt modelId="{B3913C19-8F22-45F0-B9E3-C437CEC822CA}" type="pres">
      <dgm:prSet presAssocID="{AAD85BBF-7918-4342-A84D-C3A414983C16}" presName="linNode" presStyleCnt="0"/>
      <dgm:spPr/>
    </dgm:pt>
    <dgm:pt modelId="{45DC1308-535F-46F8-B8BF-A53E8747AA42}" type="pres">
      <dgm:prSet presAssocID="{AAD85BBF-7918-4342-A84D-C3A414983C16}" presName="parentText" presStyleLbl="node1" presStyleIdx="0" presStyleCnt="6">
        <dgm:presLayoutVars>
          <dgm:chMax val="1"/>
          <dgm:bulletEnabled val="1"/>
        </dgm:presLayoutVars>
      </dgm:prSet>
      <dgm:spPr/>
    </dgm:pt>
    <dgm:pt modelId="{BC0FB8EC-5BF8-45BF-B0B7-E2C310DCFCBB}" type="pres">
      <dgm:prSet presAssocID="{E88DAAFB-5E01-4875-AC98-14261629D718}" presName="sp" presStyleCnt="0"/>
      <dgm:spPr/>
    </dgm:pt>
    <dgm:pt modelId="{91790C7A-9348-4D23-A097-7918EF4CF146}" type="pres">
      <dgm:prSet presAssocID="{7848CF29-068A-446F-9832-74DF468DB4C6}" presName="linNode" presStyleCnt="0"/>
      <dgm:spPr/>
    </dgm:pt>
    <dgm:pt modelId="{C83FF743-DB74-40B2-8994-E2B195D588E9}" type="pres">
      <dgm:prSet presAssocID="{7848CF29-068A-446F-9832-74DF468DB4C6}" presName="parentText" presStyleLbl="node1" presStyleIdx="1" presStyleCnt="6">
        <dgm:presLayoutVars>
          <dgm:chMax val="1"/>
          <dgm:bulletEnabled val="1"/>
        </dgm:presLayoutVars>
      </dgm:prSet>
      <dgm:spPr/>
    </dgm:pt>
    <dgm:pt modelId="{7D35CEBE-797C-4E93-8C70-4EBBC072D328}" type="pres">
      <dgm:prSet presAssocID="{EBF30F1C-4FC4-457D-B639-CC5BF3E5A29F}" presName="sp" presStyleCnt="0"/>
      <dgm:spPr/>
    </dgm:pt>
    <dgm:pt modelId="{9CCF0ED8-B138-4257-8D77-6542E40B4E97}" type="pres">
      <dgm:prSet presAssocID="{C331C23A-6C25-4F20-8A36-977FD6A2862B}" presName="linNode" presStyleCnt="0"/>
      <dgm:spPr/>
    </dgm:pt>
    <dgm:pt modelId="{5ABAE2EC-B456-4F55-840B-A916948DFF98}" type="pres">
      <dgm:prSet presAssocID="{C331C23A-6C25-4F20-8A36-977FD6A2862B}" presName="parentText" presStyleLbl="node1" presStyleIdx="2" presStyleCnt="6">
        <dgm:presLayoutVars>
          <dgm:chMax val="1"/>
          <dgm:bulletEnabled val="1"/>
        </dgm:presLayoutVars>
      </dgm:prSet>
      <dgm:spPr/>
    </dgm:pt>
    <dgm:pt modelId="{21FFFF8F-7498-42AC-A400-4729642844FF}" type="pres">
      <dgm:prSet presAssocID="{9671C4E6-5799-413B-8A6D-994FDB379E51}" presName="sp" presStyleCnt="0"/>
      <dgm:spPr/>
    </dgm:pt>
    <dgm:pt modelId="{2A0BF1B1-7550-43C0-B1B7-5B9662164FC2}" type="pres">
      <dgm:prSet presAssocID="{44781BB3-1F1C-4393-A8DD-0E30F1A32428}" presName="linNode" presStyleCnt="0"/>
      <dgm:spPr/>
    </dgm:pt>
    <dgm:pt modelId="{A11E403A-59F4-4CDF-85D2-A5C9F17CA729}" type="pres">
      <dgm:prSet presAssocID="{44781BB3-1F1C-4393-A8DD-0E30F1A32428}" presName="parentText" presStyleLbl="node1" presStyleIdx="3" presStyleCnt="6">
        <dgm:presLayoutVars>
          <dgm:chMax val="1"/>
          <dgm:bulletEnabled val="1"/>
        </dgm:presLayoutVars>
      </dgm:prSet>
      <dgm:spPr/>
    </dgm:pt>
    <dgm:pt modelId="{FEFFF64F-4D3F-45D9-B1CD-EC719C469DC2}" type="pres">
      <dgm:prSet presAssocID="{36018B8D-8880-436D-8BFD-F1A3F4E23D4E}" presName="sp" presStyleCnt="0"/>
      <dgm:spPr/>
    </dgm:pt>
    <dgm:pt modelId="{EA90F2B6-FCD0-477A-9143-A1406E18A620}" type="pres">
      <dgm:prSet presAssocID="{8BF23DC1-0CF7-4D54-B695-C2834FA1103A}" presName="linNode" presStyleCnt="0"/>
      <dgm:spPr/>
    </dgm:pt>
    <dgm:pt modelId="{D01A4EEB-3211-466D-828F-09AB43CFEDBD}" type="pres">
      <dgm:prSet presAssocID="{8BF23DC1-0CF7-4D54-B695-C2834FA1103A}" presName="parentText" presStyleLbl="node1" presStyleIdx="4" presStyleCnt="6">
        <dgm:presLayoutVars>
          <dgm:chMax val="1"/>
          <dgm:bulletEnabled val="1"/>
        </dgm:presLayoutVars>
      </dgm:prSet>
      <dgm:spPr/>
    </dgm:pt>
    <dgm:pt modelId="{FBC7D6F3-42D8-4762-8D22-4FEFAA8510F8}" type="pres">
      <dgm:prSet presAssocID="{1078CE4C-2974-4A4F-9B64-6FB1F1CF19D3}" presName="sp" presStyleCnt="0"/>
      <dgm:spPr/>
    </dgm:pt>
    <dgm:pt modelId="{4E1086AC-1415-4725-AB11-F505E12C2968}" type="pres">
      <dgm:prSet presAssocID="{6EFCFC6D-5171-467B-9369-78ED84F90A33}" presName="linNode" presStyleCnt="0"/>
      <dgm:spPr/>
    </dgm:pt>
    <dgm:pt modelId="{5AE3ACCF-79EC-4C34-B90C-7FE45960D485}" type="pres">
      <dgm:prSet presAssocID="{6EFCFC6D-5171-467B-9369-78ED84F90A33}" presName="parentText" presStyleLbl="node1" presStyleIdx="5" presStyleCnt="6">
        <dgm:presLayoutVars>
          <dgm:chMax val="1"/>
          <dgm:bulletEnabled val="1"/>
        </dgm:presLayoutVars>
      </dgm:prSet>
      <dgm:spPr/>
    </dgm:pt>
  </dgm:ptLst>
  <dgm:cxnLst>
    <dgm:cxn modelId="{B6EB0A06-0B70-4ACA-B128-0D2A76F153BA}" srcId="{E1CAE411-C255-4593-93BB-700DBF9FE69F}" destId="{8BF23DC1-0CF7-4D54-B695-C2834FA1103A}" srcOrd="4" destOrd="0" parTransId="{068BB445-D722-4D8F-9FE4-5AC3939A531A}" sibTransId="{1078CE4C-2974-4A4F-9B64-6FB1F1CF19D3}"/>
    <dgm:cxn modelId="{7F727D0E-9E00-449F-AE00-7F0284602048}" type="presOf" srcId="{E1CAE411-C255-4593-93BB-700DBF9FE69F}" destId="{93D7A937-9A2B-4B65-B139-CF12C5F65602}" srcOrd="0" destOrd="0" presId="urn:microsoft.com/office/officeart/2005/8/layout/vList5"/>
    <dgm:cxn modelId="{FBFB9622-31C5-4639-A709-9779D8E54E60}" type="presOf" srcId="{6EFCFC6D-5171-467B-9369-78ED84F90A33}" destId="{5AE3ACCF-79EC-4C34-B90C-7FE45960D485}" srcOrd="0" destOrd="0" presId="urn:microsoft.com/office/officeart/2005/8/layout/vList5"/>
    <dgm:cxn modelId="{D65C8F35-B33F-49A7-8F10-FD300D5297C5}" type="presOf" srcId="{8BF23DC1-0CF7-4D54-B695-C2834FA1103A}" destId="{D01A4EEB-3211-466D-828F-09AB43CFEDBD}" srcOrd="0" destOrd="0" presId="urn:microsoft.com/office/officeart/2005/8/layout/vList5"/>
    <dgm:cxn modelId="{6339BE35-7DCD-4C69-A764-BFD507D65C91}" type="presOf" srcId="{44781BB3-1F1C-4393-A8DD-0E30F1A32428}" destId="{A11E403A-59F4-4CDF-85D2-A5C9F17CA729}" srcOrd="0" destOrd="0" presId="urn:microsoft.com/office/officeart/2005/8/layout/vList5"/>
    <dgm:cxn modelId="{150E3A41-1E57-4E2B-AB97-66A6B222FA78}" type="presOf" srcId="{AAD85BBF-7918-4342-A84D-C3A414983C16}" destId="{45DC1308-535F-46F8-B8BF-A53E8747AA42}" srcOrd="0" destOrd="0" presId="urn:microsoft.com/office/officeart/2005/8/layout/vList5"/>
    <dgm:cxn modelId="{2DEBD269-5282-4154-8C4D-67ECC5D8A7EF}" srcId="{E1CAE411-C255-4593-93BB-700DBF9FE69F}" destId="{6EFCFC6D-5171-467B-9369-78ED84F90A33}" srcOrd="5" destOrd="0" parTransId="{42B1A35D-B0F1-4632-B4E8-F8C4735165DA}" sibTransId="{709267E0-4A83-4E91-B048-F647CE08641C}"/>
    <dgm:cxn modelId="{6F290A4A-A1A9-4A2A-B4E5-1594356624A9}" type="presOf" srcId="{C331C23A-6C25-4F20-8A36-977FD6A2862B}" destId="{5ABAE2EC-B456-4F55-840B-A916948DFF98}" srcOrd="0" destOrd="0" presId="urn:microsoft.com/office/officeart/2005/8/layout/vList5"/>
    <dgm:cxn modelId="{983C687A-8CAD-40D2-BAF1-17B752C6D9C0}" srcId="{E1CAE411-C255-4593-93BB-700DBF9FE69F}" destId="{AAD85BBF-7918-4342-A84D-C3A414983C16}" srcOrd="0" destOrd="0" parTransId="{F1A16B3A-1A9E-4B35-A7B6-5603A70B1FE1}" sibTransId="{E88DAAFB-5E01-4875-AC98-14261629D718}"/>
    <dgm:cxn modelId="{8EF5CA8D-4E6A-4479-BB57-EB58AE5B4146}" srcId="{E1CAE411-C255-4593-93BB-700DBF9FE69F}" destId="{44781BB3-1F1C-4393-A8DD-0E30F1A32428}" srcOrd="3" destOrd="0" parTransId="{88C7A202-688B-421F-8842-7FD710033E58}" sibTransId="{36018B8D-8880-436D-8BFD-F1A3F4E23D4E}"/>
    <dgm:cxn modelId="{4E8B5797-2D19-4970-B139-778FC86E5E80}" type="presOf" srcId="{7848CF29-068A-446F-9832-74DF468DB4C6}" destId="{C83FF743-DB74-40B2-8994-E2B195D588E9}" srcOrd="0" destOrd="0" presId="urn:microsoft.com/office/officeart/2005/8/layout/vList5"/>
    <dgm:cxn modelId="{BEF0F6B1-1D7C-4302-9009-DB96BF1EC9AD}" srcId="{E1CAE411-C255-4593-93BB-700DBF9FE69F}" destId="{7848CF29-068A-446F-9832-74DF468DB4C6}" srcOrd="1" destOrd="0" parTransId="{C2509F6A-4389-4C66-A820-653888B5DD3B}" sibTransId="{EBF30F1C-4FC4-457D-B639-CC5BF3E5A29F}"/>
    <dgm:cxn modelId="{DC274FF3-BEC9-4C79-89BC-D10D33D82C5E}" srcId="{E1CAE411-C255-4593-93BB-700DBF9FE69F}" destId="{C331C23A-6C25-4F20-8A36-977FD6A2862B}" srcOrd="2" destOrd="0" parTransId="{268F4990-8F88-470E-9F2A-0744111AE56D}" sibTransId="{9671C4E6-5799-413B-8A6D-994FDB379E51}"/>
    <dgm:cxn modelId="{543F1984-1282-44B8-8D13-D4B700CE3648}" type="presParOf" srcId="{93D7A937-9A2B-4B65-B139-CF12C5F65602}" destId="{B3913C19-8F22-45F0-B9E3-C437CEC822CA}" srcOrd="0" destOrd="0" presId="urn:microsoft.com/office/officeart/2005/8/layout/vList5"/>
    <dgm:cxn modelId="{250A96E7-56A9-4D3C-90FD-839D9F52890F}" type="presParOf" srcId="{B3913C19-8F22-45F0-B9E3-C437CEC822CA}" destId="{45DC1308-535F-46F8-B8BF-A53E8747AA42}" srcOrd="0" destOrd="0" presId="urn:microsoft.com/office/officeart/2005/8/layout/vList5"/>
    <dgm:cxn modelId="{5A12C6BE-B448-4B22-A519-64AB36B04381}" type="presParOf" srcId="{93D7A937-9A2B-4B65-B139-CF12C5F65602}" destId="{BC0FB8EC-5BF8-45BF-B0B7-E2C310DCFCBB}" srcOrd="1" destOrd="0" presId="urn:microsoft.com/office/officeart/2005/8/layout/vList5"/>
    <dgm:cxn modelId="{0913DE47-DD37-4BF4-B62F-C819A9C1C303}" type="presParOf" srcId="{93D7A937-9A2B-4B65-B139-CF12C5F65602}" destId="{91790C7A-9348-4D23-A097-7918EF4CF146}" srcOrd="2" destOrd="0" presId="urn:microsoft.com/office/officeart/2005/8/layout/vList5"/>
    <dgm:cxn modelId="{58E81A72-567E-4D1A-AAA8-2344B7956C60}" type="presParOf" srcId="{91790C7A-9348-4D23-A097-7918EF4CF146}" destId="{C83FF743-DB74-40B2-8994-E2B195D588E9}" srcOrd="0" destOrd="0" presId="urn:microsoft.com/office/officeart/2005/8/layout/vList5"/>
    <dgm:cxn modelId="{686B14E3-F56C-4904-BC46-02B7EED7B9C8}" type="presParOf" srcId="{93D7A937-9A2B-4B65-B139-CF12C5F65602}" destId="{7D35CEBE-797C-4E93-8C70-4EBBC072D328}" srcOrd="3" destOrd="0" presId="urn:microsoft.com/office/officeart/2005/8/layout/vList5"/>
    <dgm:cxn modelId="{829D4DD7-3CFA-4FDA-88E2-59F725BE9D8B}" type="presParOf" srcId="{93D7A937-9A2B-4B65-B139-CF12C5F65602}" destId="{9CCF0ED8-B138-4257-8D77-6542E40B4E97}" srcOrd="4" destOrd="0" presId="urn:microsoft.com/office/officeart/2005/8/layout/vList5"/>
    <dgm:cxn modelId="{1AE1B673-8442-4B7A-ABE5-2A2E03C4455B}" type="presParOf" srcId="{9CCF0ED8-B138-4257-8D77-6542E40B4E97}" destId="{5ABAE2EC-B456-4F55-840B-A916948DFF98}" srcOrd="0" destOrd="0" presId="urn:microsoft.com/office/officeart/2005/8/layout/vList5"/>
    <dgm:cxn modelId="{3F3A9C08-04A1-49A3-86EE-7750D8091F13}" type="presParOf" srcId="{93D7A937-9A2B-4B65-B139-CF12C5F65602}" destId="{21FFFF8F-7498-42AC-A400-4729642844FF}" srcOrd="5" destOrd="0" presId="urn:microsoft.com/office/officeart/2005/8/layout/vList5"/>
    <dgm:cxn modelId="{855DF8E3-F468-4EA7-B5C0-3A865BE4DBC9}" type="presParOf" srcId="{93D7A937-9A2B-4B65-B139-CF12C5F65602}" destId="{2A0BF1B1-7550-43C0-B1B7-5B9662164FC2}" srcOrd="6" destOrd="0" presId="urn:microsoft.com/office/officeart/2005/8/layout/vList5"/>
    <dgm:cxn modelId="{FD919DC9-62F4-46BB-9981-5381F49F356A}" type="presParOf" srcId="{2A0BF1B1-7550-43C0-B1B7-5B9662164FC2}" destId="{A11E403A-59F4-4CDF-85D2-A5C9F17CA729}" srcOrd="0" destOrd="0" presId="urn:microsoft.com/office/officeart/2005/8/layout/vList5"/>
    <dgm:cxn modelId="{87FB31D6-1875-468C-94C5-869681F74D47}" type="presParOf" srcId="{93D7A937-9A2B-4B65-B139-CF12C5F65602}" destId="{FEFFF64F-4D3F-45D9-B1CD-EC719C469DC2}" srcOrd="7" destOrd="0" presId="urn:microsoft.com/office/officeart/2005/8/layout/vList5"/>
    <dgm:cxn modelId="{1A7B9169-52A8-4CCE-B4B8-3EF850A33910}" type="presParOf" srcId="{93D7A937-9A2B-4B65-B139-CF12C5F65602}" destId="{EA90F2B6-FCD0-477A-9143-A1406E18A620}" srcOrd="8" destOrd="0" presId="urn:microsoft.com/office/officeart/2005/8/layout/vList5"/>
    <dgm:cxn modelId="{3854946C-1246-4C68-B652-5C93B290696F}" type="presParOf" srcId="{EA90F2B6-FCD0-477A-9143-A1406E18A620}" destId="{D01A4EEB-3211-466D-828F-09AB43CFEDBD}" srcOrd="0" destOrd="0" presId="urn:microsoft.com/office/officeart/2005/8/layout/vList5"/>
    <dgm:cxn modelId="{C168AA5F-2B3D-4288-96E6-C800759DD1FD}" type="presParOf" srcId="{93D7A937-9A2B-4B65-B139-CF12C5F65602}" destId="{FBC7D6F3-42D8-4762-8D22-4FEFAA8510F8}" srcOrd="9" destOrd="0" presId="urn:microsoft.com/office/officeart/2005/8/layout/vList5"/>
    <dgm:cxn modelId="{0985B1A0-F473-4F8A-B609-FE87CB0FBC37}" type="presParOf" srcId="{93D7A937-9A2B-4B65-B139-CF12C5F65602}" destId="{4E1086AC-1415-4725-AB11-F505E12C2968}" srcOrd="10" destOrd="0" presId="urn:microsoft.com/office/officeart/2005/8/layout/vList5"/>
    <dgm:cxn modelId="{6670070A-EF76-4417-A182-6B743273222E}" type="presParOf" srcId="{4E1086AC-1415-4725-AB11-F505E12C2968}" destId="{5AE3ACCF-79EC-4C34-B90C-7FE45960D48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70DF423-1A71-442F-8BC3-E834B83E449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EB1BE406-318F-4B78-B505-4388B440228F}">
      <dgm:prSet custT="1"/>
      <dgm:spPr>
        <a:solidFill>
          <a:srgbClr val="41762C"/>
        </a:solidFill>
        <a:scene3d>
          <a:camera prst="orthographicFront"/>
          <a:lightRig rig="flat" dir="t"/>
        </a:scene3d>
        <a:sp3d prstMaterial="plastic">
          <a:bevelB w="88900" h="31750" prst="angle"/>
        </a:sp3d>
      </dgm:spPr>
      <dgm:t>
        <a:bodyPr/>
        <a:lstStyle/>
        <a:p>
          <a:r>
            <a:rPr lang="en-US" sz="1800" b="1" dirty="0"/>
            <a:t>PDF at studentaid.gov or </a:t>
          </a:r>
        </a:p>
        <a:p>
          <a:r>
            <a:rPr lang="en-US" sz="1800" b="1" dirty="0"/>
            <a:t>1-800-433-3243.</a:t>
          </a:r>
        </a:p>
      </dgm:t>
    </dgm:pt>
    <dgm:pt modelId="{B79350E7-FAE3-407D-AD21-5F727B8D561E}" type="parTrans" cxnId="{3C5AA838-28EC-4E68-9A02-96FC41E50AC6}">
      <dgm:prSet/>
      <dgm:spPr/>
      <dgm:t>
        <a:bodyPr/>
        <a:lstStyle/>
        <a:p>
          <a:endParaRPr lang="en-US"/>
        </a:p>
      </dgm:t>
    </dgm:pt>
    <dgm:pt modelId="{FA23DA56-DF80-453F-B622-5BBF667936C0}" type="sibTrans" cxnId="{3C5AA838-28EC-4E68-9A02-96FC41E50AC6}">
      <dgm:prSet/>
      <dgm:spPr/>
      <dgm:t>
        <a:bodyPr/>
        <a:lstStyle/>
        <a:p>
          <a:endParaRPr lang="en-US"/>
        </a:p>
      </dgm:t>
    </dgm:pt>
    <dgm:pt modelId="{97109C3B-4BF3-433A-9222-47CE2280162D}">
      <dgm:prSet phldrT="[Text]" custT="1"/>
      <dgm:spPr>
        <a:solidFill>
          <a:srgbClr val="007299"/>
        </a:solidFill>
        <a:scene3d>
          <a:camera prst="orthographicFront"/>
          <a:lightRig rig="flat" dir="t"/>
        </a:scene3d>
        <a:sp3d prstMaterial="plastic">
          <a:bevelB w="88900" h="31750" prst="angle"/>
        </a:sp3d>
      </dgm:spPr>
      <dgm:t>
        <a:bodyPr/>
        <a:lstStyle/>
        <a:p>
          <a:r>
            <a:rPr lang="en-US" sz="1800" b="1" dirty="0"/>
            <a:t>Studentaid.gov</a:t>
          </a:r>
        </a:p>
      </dgm:t>
    </dgm:pt>
    <dgm:pt modelId="{C9F2B619-80AE-4490-A900-9D53780A9865}" type="parTrans" cxnId="{5BDAD9E4-E08A-430D-A777-6F7A6D22C07C}">
      <dgm:prSet/>
      <dgm:spPr/>
      <dgm:t>
        <a:bodyPr/>
        <a:lstStyle/>
        <a:p>
          <a:endParaRPr lang="en-US"/>
        </a:p>
      </dgm:t>
    </dgm:pt>
    <dgm:pt modelId="{5AB54914-2CF8-4F3A-88F8-D48D9A579991}" type="sibTrans" cxnId="{5BDAD9E4-E08A-430D-A777-6F7A6D22C07C}">
      <dgm:prSet/>
      <dgm:spPr/>
      <dgm:t>
        <a:bodyPr/>
        <a:lstStyle/>
        <a:p>
          <a:endParaRPr lang="en-US"/>
        </a:p>
      </dgm:t>
    </dgm:pt>
    <dgm:pt modelId="{86BF5C2E-18FA-4CAC-ABA9-8CF476D7E911}" type="pres">
      <dgm:prSet presAssocID="{C70DF423-1A71-442F-8BC3-E834B83E4496}" presName="diagram" presStyleCnt="0">
        <dgm:presLayoutVars>
          <dgm:dir/>
          <dgm:resizeHandles val="exact"/>
        </dgm:presLayoutVars>
      </dgm:prSet>
      <dgm:spPr/>
    </dgm:pt>
    <dgm:pt modelId="{0CFD54C2-676C-4CA3-A9EA-6D95CAF8CBC2}" type="pres">
      <dgm:prSet presAssocID="{97109C3B-4BF3-433A-9222-47CE2280162D}" presName="node" presStyleLbl="node1" presStyleIdx="0" presStyleCnt="2">
        <dgm:presLayoutVars>
          <dgm:bulletEnabled val="1"/>
        </dgm:presLayoutVars>
      </dgm:prSet>
      <dgm:spPr/>
    </dgm:pt>
    <dgm:pt modelId="{137F3B98-388D-4969-975C-2614B1B642F8}" type="pres">
      <dgm:prSet presAssocID="{5AB54914-2CF8-4F3A-88F8-D48D9A579991}" presName="sibTrans" presStyleCnt="0"/>
      <dgm:spPr/>
    </dgm:pt>
    <dgm:pt modelId="{5DD566F6-7AA9-4B94-AB1C-A6C37C245F0D}" type="pres">
      <dgm:prSet presAssocID="{EB1BE406-318F-4B78-B505-4388B440228F}" presName="node" presStyleLbl="node1" presStyleIdx="1" presStyleCnt="2">
        <dgm:presLayoutVars>
          <dgm:bulletEnabled val="1"/>
        </dgm:presLayoutVars>
      </dgm:prSet>
      <dgm:spPr/>
    </dgm:pt>
  </dgm:ptLst>
  <dgm:cxnLst>
    <dgm:cxn modelId="{3EBBE42D-70E9-4FA7-B85C-B3D3E19D64BA}" type="presOf" srcId="{C70DF423-1A71-442F-8BC3-E834B83E4496}" destId="{86BF5C2E-18FA-4CAC-ABA9-8CF476D7E911}" srcOrd="0" destOrd="0" presId="urn:microsoft.com/office/officeart/2005/8/layout/default"/>
    <dgm:cxn modelId="{3C5AA838-28EC-4E68-9A02-96FC41E50AC6}" srcId="{C70DF423-1A71-442F-8BC3-E834B83E4496}" destId="{EB1BE406-318F-4B78-B505-4388B440228F}" srcOrd="1" destOrd="0" parTransId="{B79350E7-FAE3-407D-AD21-5F727B8D561E}" sibTransId="{FA23DA56-DF80-453F-B622-5BBF667936C0}"/>
    <dgm:cxn modelId="{F9942ECB-9B0A-49E3-8E32-82887E038798}" type="presOf" srcId="{EB1BE406-318F-4B78-B505-4388B440228F}" destId="{5DD566F6-7AA9-4B94-AB1C-A6C37C245F0D}" srcOrd="0" destOrd="0" presId="urn:microsoft.com/office/officeart/2005/8/layout/default"/>
    <dgm:cxn modelId="{F1FBC3CF-D846-42A1-8657-D6E4D560076E}" type="presOf" srcId="{97109C3B-4BF3-433A-9222-47CE2280162D}" destId="{0CFD54C2-676C-4CA3-A9EA-6D95CAF8CBC2}" srcOrd="0" destOrd="0" presId="urn:microsoft.com/office/officeart/2005/8/layout/default"/>
    <dgm:cxn modelId="{5BDAD9E4-E08A-430D-A777-6F7A6D22C07C}" srcId="{C70DF423-1A71-442F-8BC3-E834B83E4496}" destId="{97109C3B-4BF3-433A-9222-47CE2280162D}" srcOrd="0" destOrd="0" parTransId="{C9F2B619-80AE-4490-A900-9D53780A9865}" sibTransId="{5AB54914-2CF8-4F3A-88F8-D48D9A579991}"/>
    <dgm:cxn modelId="{526AC4E2-9D28-43B9-AD78-ADFF2CC6A1DB}" type="presParOf" srcId="{86BF5C2E-18FA-4CAC-ABA9-8CF476D7E911}" destId="{0CFD54C2-676C-4CA3-A9EA-6D95CAF8CBC2}" srcOrd="0" destOrd="0" presId="urn:microsoft.com/office/officeart/2005/8/layout/default"/>
    <dgm:cxn modelId="{5E69224E-7CF2-4F18-B484-3FA0119B79E5}" type="presParOf" srcId="{86BF5C2E-18FA-4CAC-ABA9-8CF476D7E911}" destId="{137F3B98-388D-4969-975C-2614B1B642F8}" srcOrd="1" destOrd="0" presId="urn:microsoft.com/office/officeart/2005/8/layout/default"/>
    <dgm:cxn modelId="{4D5F8ED4-B10B-4ABD-B8A3-6F4BFC0B13B9}" type="presParOf" srcId="{86BF5C2E-18FA-4CAC-ABA9-8CF476D7E911}" destId="{5DD566F6-7AA9-4B94-AB1C-A6C37C245F0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76A63C-4922-461F-BB90-3C1D2F66CFC4}"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855E9B91-217B-4B93-A428-5A2D1B75CAFC}">
      <dgm:prSet phldrT="[Text]" custT="1"/>
      <dgm:spPr/>
      <dgm:t>
        <a:bodyPr/>
        <a:lstStyle/>
        <a:p>
          <a:r>
            <a:rPr lang="en-US" sz="1200" b="1" dirty="0">
              <a:solidFill>
                <a:srgbClr val="92278F"/>
              </a:solidFill>
            </a:rPr>
            <a:t>Social Security Numbers</a:t>
          </a:r>
          <a:endParaRPr lang="en-US" sz="1200" dirty="0">
            <a:solidFill>
              <a:srgbClr val="92278F"/>
            </a:solidFill>
          </a:endParaRPr>
        </a:p>
      </dgm:t>
    </dgm:pt>
    <dgm:pt modelId="{E9C954C0-3695-4E90-ADA2-6023429B4095}" type="parTrans" cxnId="{13CF5685-C5E7-42B2-9FF6-37E32E1FC15D}">
      <dgm:prSet/>
      <dgm:spPr/>
      <dgm:t>
        <a:bodyPr/>
        <a:lstStyle/>
        <a:p>
          <a:endParaRPr lang="en-US"/>
        </a:p>
      </dgm:t>
    </dgm:pt>
    <dgm:pt modelId="{F60D5AC8-40CB-4568-BA6A-68AEE4CD2D0D}" type="sibTrans" cxnId="{13CF5685-C5E7-42B2-9FF6-37E32E1FC15D}">
      <dgm:prSet/>
      <dgm:spPr/>
      <dgm:t>
        <a:bodyPr/>
        <a:lstStyle/>
        <a:p>
          <a:endParaRPr lang="en-US"/>
        </a:p>
      </dgm:t>
    </dgm:pt>
    <dgm:pt modelId="{1550D83A-142F-4D59-B4D2-B7CAB684850F}">
      <dgm:prSet phldrT="[Text]"/>
      <dgm:spPr/>
      <dgm:t>
        <a:bodyPr/>
        <a:lstStyle/>
        <a:p>
          <a:r>
            <a:rPr lang="en-US" b="1" dirty="0">
              <a:solidFill>
                <a:srgbClr val="92278F"/>
              </a:solidFill>
            </a:rPr>
            <a:t>Federal Tax Returns and </a:t>
          </a:r>
        </a:p>
        <a:p>
          <a:r>
            <a:rPr lang="en-US" b="1" dirty="0">
              <a:solidFill>
                <a:srgbClr val="92278F"/>
              </a:solidFill>
            </a:rPr>
            <a:t>W-2’s (2021)</a:t>
          </a:r>
        </a:p>
      </dgm:t>
    </dgm:pt>
    <dgm:pt modelId="{69287290-B34F-4A46-A4BE-339E8607C135}" type="parTrans" cxnId="{7CA27A84-4F29-4150-A4C9-D54F38E5003D}">
      <dgm:prSet/>
      <dgm:spPr/>
      <dgm:t>
        <a:bodyPr/>
        <a:lstStyle/>
        <a:p>
          <a:endParaRPr lang="en-US"/>
        </a:p>
      </dgm:t>
    </dgm:pt>
    <dgm:pt modelId="{715592F0-A503-4C2E-B4CB-7A56179EE61F}" type="sibTrans" cxnId="{7CA27A84-4F29-4150-A4C9-D54F38E5003D}">
      <dgm:prSet/>
      <dgm:spPr/>
      <dgm:t>
        <a:bodyPr/>
        <a:lstStyle/>
        <a:p>
          <a:endParaRPr lang="en-US"/>
        </a:p>
      </dgm:t>
    </dgm:pt>
    <dgm:pt modelId="{FDAD5A98-6B1E-49D9-BB96-AFF212F9AF50}">
      <dgm:prSet phldrT="[Text]" custT="1"/>
      <dgm:spPr/>
      <dgm:t>
        <a:bodyPr/>
        <a:lstStyle/>
        <a:p>
          <a:pPr algn="ctr"/>
          <a:r>
            <a:rPr lang="en-US" sz="1200" b="1" dirty="0">
              <a:solidFill>
                <a:srgbClr val="92278F"/>
              </a:solidFill>
            </a:rPr>
            <a:t>2021 Untaxed Income</a:t>
          </a:r>
        </a:p>
      </dgm:t>
    </dgm:pt>
    <dgm:pt modelId="{0E6CB3F9-FBE8-4781-A7E8-B134D8735C39}" type="parTrans" cxnId="{D5E5F906-79D0-4D4E-A8A1-C2DDBCB58899}">
      <dgm:prSet/>
      <dgm:spPr/>
      <dgm:t>
        <a:bodyPr/>
        <a:lstStyle/>
        <a:p>
          <a:endParaRPr lang="en-US"/>
        </a:p>
      </dgm:t>
    </dgm:pt>
    <dgm:pt modelId="{A26BA7BC-C110-4848-9282-9599775AC1FB}" type="sibTrans" cxnId="{D5E5F906-79D0-4D4E-A8A1-C2DDBCB58899}">
      <dgm:prSet/>
      <dgm:spPr/>
      <dgm:t>
        <a:bodyPr/>
        <a:lstStyle/>
        <a:p>
          <a:endParaRPr lang="en-US"/>
        </a:p>
      </dgm:t>
    </dgm:pt>
    <dgm:pt modelId="{2920E6F1-E241-4FBC-AA25-4A984E33B2D8}">
      <dgm:prSet phldrT="[Text]"/>
      <dgm:spPr/>
      <dgm:t>
        <a:bodyPr/>
        <a:lstStyle/>
        <a:p>
          <a:r>
            <a:rPr lang="en-US" b="1" dirty="0">
              <a:solidFill>
                <a:srgbClr val="92278F"/>
              </a:solidFill>
            </a:rPr>
            <a:t>Checking and Savings Account Statement Balances as of FAFSA Filing Date</a:t>
          </a:r>
        </a:p>
      </dgm:t>
    </dgm:pt>
    <dgm:pt modelId="{CAA47994-D470-488F-A876-EC37427B44B4}" type="parTrans" cxnId="{481F44FB-B0DE-4781-8732-00714849C952}">
      <dgm:prSet/>
      <dgm:spPr/>
      <dgm:t>
        <a:bodyPr/>
        <a:lstStyle/>
        <a:p>
          <a:endParaRPr lang="en-US"/>
        </a:p>
      </dgm:t>
    </dgm:pt>
    <dgm:pt modelId="{3E727403-95B7-4153-8FD6-7AAA55A7435C}" type="sibTrans" cxnId="{481F44FB-B0DE-4781-8732-00714849C952}">
      <dgm:prSet/>
      <dgm:spPr/>
      <dgm:t>
        <a:bodyPr/>
        <a:lstStyle/>
        <a:p>
          <a:endParaRPr lang="en-US"/>
        </a:p>
      </dgm:t>
    </dgm:pt>
    <dgm:pt modelId="{B38EBA60-D576-4539-834F-8BF753ED4E86}">
      <dgm:prSet phldrT="[Text]" custT="1"/>
      <dgm:spPr/>
      <dgm:t>
        <a:bodyPr/>
        <a:lstStyle/>
        <a:p>
          <a:r>
            <a:rPr lang="en-US" sz="1200" b="1" dirty="0">
              <a:solidFill>
                <a:srgbClr val="92278F"/>
              </a:solidFill>
            </a:rPr>
            <a:t>Investment Records</a:t>
          </a:r>
        </a:p>
      </dgm:t>
    </dgm:pt>
    <dgm:pt modelId="{74CE8365-AF91-45C6-B2C1-1178FCC1D27D}" type="parTrans" cxnId="{0B93E594-314E-40BC-9DAD-5AEEBB3742B8}">
      <dgm:prSet/>
      <dgm:spPr/>
      <dgm:t>
        <a:bodyPr/>
        <a:lstStyle/>
        <a:p>
          <a:endParaRPr lang="en-US"/>
        </a:p>
      </dgm:t>
    </dgm:pt>
    <dgm:pt modelId="{2C53670C-89D0-4784-BD36-77A8724080FB}" type="sibTrans" cxnId="{0B93E594-314E-40BC-9DAD-5AEEBB3742B8}">
      <dgm:prSet/>
      <dgm:spPr/>
      <dgm:t>
        <a:bodyPr/>
        <a:lstStyle/>
        <a:p>
          <a:endParaRPr lang="en-US"/>
        </a:p>
      </dgm:t>
    </dgm:pt>
    <dgm:pt modelId="{DEF02231-CBC3-46DE-A5C7-A1695A06C1E9}">
      <dgm:prSet phldrT="[Text]" custT="1"/>
      <dgm:spPr/>
      <dgm:t>
        <a:bodyPr/>
        <a:lstStyle/>
        <a:p>
          <a:r>
            <a:rPr lang="en-US" sz="1200" b="1" dirty="0">
              <a:solidFill>
                <a:srgbClr val="92278F"/>
              </a:solidFill>
            </a:rPr>
            <a:t>Email Addresses</a:t>
          </a:r>
        </a:p>
      </dgm:t>
    </dgm:pt>
    <dgm:pt modelId="{050E13CD-6EAC-45A0-9DD4-FAA8BA46C490}" type="parTrans" cxnId="{6D0DB8B4-98B6-4441-8D21-90570A0D3200}">
      <dgm:prSet/>
      <dgm:spPr/>
      <dgm:t>
        <a:bodyPr/>
        <a:lstStyle/>
        <a:p>
          <a:endParaRPr lang="en-US"/>
        </a:p>
      </dgm:t>
    </dgm:pt>
    <dgm:pt modelId="{CF117F66-93A3-4A84-B22B-7902F6B0A628}" type="sibTrans" cxnId="{6D0DB8B4-98B6-4441-8D21-90570A0D3200}">
      <dgm:prSet/>
      <dgm:spPr/>
      <dgm:t>
        <a:bodyPr/>
        <a:lstStyle/>
        <a:p>
          <a:endParaRPr lang="en-US"/>
        </a:p>
      </dgm:t>
    </dgm:pt>
    <dgm:pt modelId="{470C0430-25DC-4E76-9D3D-72B5A54F455D}" type="pres">
      <dgm:prSet presAssocID="{D076A63C-4922-461F-BB90-3C1D2F66CFC4}" presName="Name0" presStyleCnt="0">
        <dgm:presLayoutVars>
          <dgm:dir/>
          <dgm:resizeHandles val="exact"/>
        </dgm:presLayoutVars>
      </dgm:prSet>
      <dgm:spPr/>
    </dgm:pt>
    <dgm:pt modelId="{A662804E-7594-4919-95FF-4B986277900C}" type="pres">
      <dgm:prSet presAssocID="{855E9B91-217B-4B93-A428-5A2D1B75CAFC}" presName="compNode" presStyleCnt="0"/>
      <dgm:spPr/>
    </dgm:pt>
    <dgm:pt modelId="{6754E4F6-DC48-4F5B-9164-DF5D27E6028C}" type="pres">
      <dgm:prSet presAssocID="{855E9B91-217B-4B93-A428-5A2D1B75CAFC}" presName="pictRect" presStyleLbl="node1" presStyleIdx="0" presStyleCnt="6"/>
      <dgm:spPr>
        <a:noFill/>
      </dgm:spPr>
    </dgm:pt>
    <dgm:pt modelId="{4FAA66EA-0F6E-4730-83B2-93C37DC3F868}" type="pres">
      <dgm:prSet presAssocID="{855E9B91-217B-4B93-A428-5A2D1B75CAFC}" presName="textRect" presStyleLbl="revTx" presStyleIdx="0" presStyleCnt="6">
        <dgm:presLayoutVars>
          <dgm:bulletEnabled val="1"/>
        </dgm:presLayoutVars>
      </dgm:prSet>
      <dgm:spPr/>
    </dgm:pt>
    <dgm:pt modelId="{70B11B43-8678-4B67-B2C0-091CD5B8489D}" type="pres">
      <dgm:prSet presAssocID="{F60D5AC8-40CB-4568-BA6A-68AEE4CD2D0D}" presName="sibTrans" presStyleLbl="sibTrans2D1" presStyleIdx="0" presStyleCnt="0"/>
      <dgm:spPr/>
    </dgm:pt>
    <dgm:pt modelId="{EC96D127-0D6D-4E11-B823-3B7327175E45}" type="pres">
      <dgm:prSet presAssocID="{1550D83A-142F-4D59-B4D2-B7CAB684850F}" presName="compNode" presStyleCnt="0"/>
      <dgm:spPr/>
    </dgm:pt>
    <dgm:pt modelId="{7332B86F-57D0-4049-ABB1-A7A2583B13AA}" type="pres">
      <dgm:prSet presAssocID="{1550D83A-142F-4D59-B4D2-B7CAB684850F}" presName="pictRect" presStyleLbl="node1" presStyleIdx="1" presStyleCnt="6"/>
      <dgm:spPr>
        <a:noFill/>
      </dgm:spPr>
    </dgm:pt>
    <dgm:pt modelId="{27179004-6789-4751-BA59-63EA84AFFC5C}" type="pres">
      <dgm:prSet presAssocID="{1550D83A-142F-4D59-B4D2-B7CAB684850F}" presName="textRect" presStyleLbl="revTx" presStyleIdx="1" presStyleCnt="6">
        <dgm:presLayoutVars>
          <dgm:bulletEnabled val="1"/>
        </dgm:presLayoutVars>
      </dgm:prSet>
      <dgm:spPr/>
    </dgm:pt>
    <dgm:pt modelId="{ABA753B7-079B-484D-B44E-CD5AAE80081A}" type="pres">
      <dgm:prSet presAssocID="{715592F0-A503-4C2E-B4CB-7A56179EE61F}" presName="sibTrans" presStyleLbl="sibTrans2D1" presStyleIdx="0" presStyleCnt="0"/>
      <dgm:spPr/>
    </dgm:pt>
    <dgm:pt modelId="{6C9731A5-DB2C-4D9A-BA14-9EA905B4A32F}" type="pres">
      <dgm:prSet presAssocID="{FDAD5A98-6B1E-49D9-BB96-AFF212F9AF50}" presName="compNode" presStyleCnt="0"/>
      <dgm:spPr/>
    </dgm:pt>
    <dgm:pt modelId="{8A85B53B-2484-463B-A627-E52EFB0D49FE}" type="pres">
      <dgm:prSet presAssocID="{FDAD5A98-6B1E-49D9-BB96-AFF212F9AF50}" presName="pictRect" presStyleLbl="node1" presStyleIdx="2" presStyleCnt="6"/>
      <dgm:spPr>
        <a:noFill/>
      </dgm:spPr>
    </dgm:pt>
    <dgm:pt modelId="{B93A9269-DAB5-41B5-8844-24968C22EB76}" type="pres">
      <dgm:prSet presAssocID="{FDAD5A98-6B1E-49D9-BB96-AFF212F9AF50}" presName="textRect" presStyleLbl="revTx" presStyleIdx="2" presStyleCnt="6">
        <dgm:presLayoutVars>
          <dgm:bulletEnabled val="1"/>
        </dgm:presLayoutVars>
      </dgm:prSet>
      <dgm:spPr/>
    </dgm:pt>
    <dgm:pt modelId="{8941E1F8-1F37-4CFF-862D-83E23E2984D4}" type="pres">
      <dgm:prSet presAssocID="{A26BA7BC-C110-4848-9282-9599775AC1FB}" presName="sibTrans" presStyleLbl="sibTrans2D1" presStyleIdx="0" presStyleCnt="0"/>
      <dgm:spPr/>
    </dgm:pt>
    <dgm:pt modelId="{39F63B4C-AF67-4C63-B9AF-6A9F01B9219E}" type="pres">
      <dgm:prSet presAssocID="{2920E6F1-E241-4FBC-AA25-4A984E33B2D8}" presName="compNode" presStyleCnt="0"/>
      <dgm:spPr/>
    </dgm:pt>
    <dgm:pt modelId="{E5135F9B-CD95-45BD-ADFD-034527DF6B3A}" type="pres">
      <dgm:prSet presAssocID="{2920E6F1-E241-4FBC-AA25-4A984E33B2D8}" presName="pictRect" presStyleLbl="node1" presStyleIdx="3" presStyleCnt="6"/>
      <dgm:spPr>
        <a:noFill/>
      </dgm:spPr>
    </dgm:pt>
    <dgm:pt modelId="{4C620BD4-E492-45B4-893A-50A398F2A6D1}" type="pres">
      <dgm:prSet presAssocID="{2920E6F1-E241-4FBC-AA25-4A984E33B2D8}" presName="textRect" presStyleLbl="revTx" presStyleIdx="3" presStyleCnt="6">
        <dgm:presLayoutVars>
          <dgm:bulletEnabled val="1"/>
        </dgm:presLayoutVars>
      </dgm:prSet>
      <dgm:spPr/>
    </dgm:pt>
    <dgm:pt modelId="{C471C401-7B7E-4FB5-8F1B-FE92F2E75211}" type="pres">
      <dgm:prSet presAssocID="{3E727403-95B7-4153-8FD6-7AAA55A7435C}" presName="sibTrans" presStyleLbl="sibTrans2D1" presStyleIdx="0" presStyleCnt="0"/>
      <dgm:spPr/>
    </dgm:pt>
    <dgm:pt modelId="{2721EE79-C309-4F45-AB3B-108641D2E735}" type="pres">
      <dgm:prSet presAssocID="{B38EBA60-D576-4539-834F-8BF753ED4E86}" presName="compNode" presStyleCnt="0"/>
      <dgm:spPr/>
    </dgm:pt>
    <dgm:pt modelId="{78650B2E-DF39-4797-B3FC-D58F56052257}" type="pres">
      <dgm:prSet presAssocID="{B38EBA60-D576-4539-834F-8BF753ED4E86}" presName="pictRect" presStyleLbl="node1" presStyleIdx="4" presStyleCnt="6" custLinFactX="-2626" custLinFactNeighborX="-100000" custLinFactNeighborY="-10613"/>
      <dgm:spPr>
        <a:noFill/>
      </dgm:spPr>
    </dgm:pt>
    <dgm:pt modelId="{FCE01064-1E61-4E64-9199-03E3C0BA661C}" type="pres">
      <dgm:prSet presAssocID="{B38EBA60-D576-4539-834F-8BF753ED4E86}" presName="textRect" presStyleLbl="revTx" presStyleIdx="4" presStyleCnt="6" custLinFactX="-2626" custLinFactNeighborX="-100000" custLinFactNeighborY="-8985">
        <dgm:presLayoutVars>
          <dgm:bulletEnabled val="1"/>
        </dgm:presLayoutVars>
      </dgm:prSet>
      <dgm:spPr/>
    </dgm:pt>
    <dgm:pt modelId="{3FBEB2B9-8509-4CD3-B6EA-D0B8D39CAC66}" type="pres">
      <dgm:prSet presAssocID="{2C53670C-89D0-4784-BD36-77A8724080FB}" presName="sibTrans" presStyleLbl="sibTrans2D1" presStyleIdx="0" presStyleCnt="0"/>
      <dgm:spPr/>
    </dgm:pt>
    <dgm:pt modelId="{7A078DEC-A06D-4CED-9275-645C741E9A00}" type="pres">
      <dgm:prSet presAssocID="{DEF02231-CBC3-46DE-A5C7-A1695A06C1E9}" presName="compNode" presStyleCnt="0"/>
      <dgm:spPr/>
    </dgm:pt>
    <dgm:pt modelId="{5095FD27-D2B9-4EF1-9D7C-18615F71B2A7}" type="pres">
      <dgm:prSet presAssocID="{DEF02231-CBC3-46DE-A5C7-A1695A06C1E9}" presName="pictRect" presStyleLbl="node1" presStyleIdx="5" presStyleCnt="6" custLinFactNeighborX="-89287" custLinFactNeighborY="-10613"/>
      <dgm:spPr>
        <a:noFill/>
      </dgm:spPr>
    </dgm:pt>
    <dgm:pt modelId="{04BBDC8D-3020-41B7-A161-4F5078C41800}" type="pres">
      <dgm:prSet presAssocID="{DEF02231-CBC3-46DE-A5C7-A1695A06C1E9}" presName="textRect" presStyleLbl="revTx" presStyleIdx="5" presStyleCnt="6" custLinFactNeighborX="-89287" custLinFactNeighborY="-10796">
        <dgm:presLayoutVars>
          <dgm:bulletEnabled val="1"/>
        </dgm:presLayoutVars>
      </dgm:prSet>
      <dgm:spPr/>
    </dgm:pt>
  </dgm:ptLst>
  <dgm:cxnLst>
    <dgm:cxn modelId="{D5E5F906-79D0-4D4E-A8A1-C2DDBCB58899}" srcId="{D076A63C-4922-461F-BB90-3C1D2F66CFC4}" destId="{FDAD5A98-6B1E-49D9-BB96-AFF212F9AF50}" srcOrd="2" destOrd="0" parTransId="{0E6CB3F9-FBE8-4781-A7E8-B134D8735C39}" sibTransId="{A26BA7BC-C110-4848-9282-9599775AC1FB}"/>
    <dgm:cxn modelId="{F9FF191E-0D67-408B-84EF-9BB1C5A1C92E}" type="presOf" srcId="{A26BA7BC-C110-4848-9282-9599775AC1FB}" destId="{8941E1F8-1F37-4CFF-862D-83E23E2984D4}" srcOrd="0" destOrd="0" presId="urn:microsoft.com/office/officeart/2005/8/layout/pList1"/>
    <dgm:cxn modelId="{67A67D32-6EA5-4910-A880-3EB4EB22BE83}" type="presOf" srcId="{FDAD5A98-6B1E-49D9-BB96-AFF212F9AF50}" destId="{B93A9269-DAB5-41B5-8844-24968C22EB76}" srcOrd="0" destOrd="0" presId="urn:microsoft.com/office/officeart/2005/8/layout/pList1"/>
    <dgm:cxn modelId="{F84E3333-ADB0-4799-9D9E-9A6BF30A0B91}" type="presOf" srcId="{B38EBA60-D576-4539-834F-8BF753ED4E86}" destId="{FCE01064-1E61-4E64-9199-03E3C0BA661C}" srcOrd="0" destOrd="0" presId="urn:microsoft.com/office/officeart/2005/8/layout/pList1"/>
    <dgm:cxn modelId="{28BD573B-B397-4F28-9412-205CC8AFD8D8}" type="presOf" srcId="{715592F0-A503-4C2E-B4CB-7A56179EE61F}" destId="{ABA753B7-079B-484D-B44E-CD5AAE80081A}" srcOrd="0" destOrd="0" presId="urn:microsoft.com/office/officeart/2005/8/layout/pList1"/>
    <dgm:cxn modelId="{25C7525B-E2EE-4F33-B130-E9FA9F93B12C}" type="presOf" srcId="{2920E6F1-E241-4FBC-AA25-4A984E33B2D8}" destId="{4C620BD4-E492-45B4-893A-50A398F2A6D1}" srcOrd="0" destOrd="0" presId="urn:microsoft.com/office/officeart/2005/8/layout/pList1"/>
    <dgm:cxn modelId="{F9EB946D-4C26-418E-8FB4-C975C25802FA}" type="presOf" srcId="{1550D83A-142F-4D59-B4D2-B7CAB684850F}" destId="{27179004-6789-4751-BA59-63EA84AFFC5C}" srcOrd="0" destOrd="0" presId="urn:microsoft.com/office/officeart/2005/8/layout/pList1"/>
    <dgm:cxn modelId="{7CA27A84-4F29-4150-A4C9-D54F38E5003D}" srcId="{D076A63C-4922-461F-BB90-3C1D2F66CFC4}" destId="{1550D83A-142F-4D59-B4D2-B7CAB684850F}" srcOrd="1" destOrd="0" parTransId="{69287290-B34F-4A46-A4BE-339E8607C135}" sibTransId="{715592F0-A503-4C2E-B4CB-7A56179EE61F}"/>
    <dgm:cxn modelId="{13CF5685-C5E7-42B2-9FF6-37E32E1FC15D}" srcId="{D076A63C-4922-461F-BB90-3C1D2F66CFC4}" destId="{855E9B91-217B-4B93-A428-5A2D1B75CAFC}" srcOrd="0" destOrd="0" parTransId="{E9C954C0-3695-4E90-ADA2-6023429B4095}" sibTransId="{F60D5AC8-40CB-4568-BA6A-68AEE4CD2D0D}"/>
    <dgm:cxn modelId="{5868798D-5099-482D-A94E-D7F89394A920}" type="presOf" srcId="{D076A63C-4922-461F-BB90-3C1D2F66CFC4}" destId="{470C0430-25DC-4E76-9D3D-72B5A54F455D}" srcOrd="0" destOrd="0" presId="urn:microsoft.com/office/officeart/2005/8/layout/pList1"/>
    <dgm:cxn modelId="{0B93E594-314E-40BC-9DAD-5AEEBB3742B8}" srcId="{D076A63C-4922-461F-BB90-3C1D2F66CFC4}" destId="{B38EBA60-D576-4539-834F-8BF753ED4E86}" srcOrd="4" destOrd="0" parTransId="{74CE8365-AF91-45C6-B2C1-1178FCC1D27D}" sibTransId="{2C53670C-89D0-4784-BD36-77A8724080FB}"/>
    <dgm:cxn modelId="{6D0DB8B4-98B6-4441-8D21-90570A0D3200}" srcId="{D076A63C-4922-461F-BB90-3C1D2F66CFC4}" destId="{DEF02231-CBC3-46DE-A5C7-A1695A06C1E9}" srcOrd="5" destOrd="0" parTransId="{050E13CD-6EAC-45A0-9DD4-FAA8BA46C490}" sibTransId="{CF117F66-93A3-4A84-B22B-7902F6B0A628}"/>
    <dgm:cxn modelId="{67A613C8-BD1A-480D-917F-C52EFA6AF950}" type="presOf" srcId="{2C53670C-89D0-4784-BD36-77A8724080FB}" destId="{3FBEB2B9-8509-4CD3-B6EA-D0B8D39CAC66}" srcOrd="0" destOrd="0" presId="urn:microsoft.com/office/officeart/2005/8/layout/pList1"/>
    <dgm:cxn modelId="{64ED6FDA-6278-40EA-9672-29A53AABD329}" type="presOf" srcId="{F60D5AC8-40CB-4568-BA6A-68AEE4CD2D0D}" destId="{70B11B43-8678-4B67-B2C0-091CD5B8489D}" srcOrd="0" destOrd="0" presId="urn:microsoft.com/office/officeart/2005/8/layout/pList1"/>
    <dgm:cxn modelId="{72471FE0-6699-473B-9186-841655B502A5}" type="presOf" srcId="{3E727403-95B7-4153-8FD6-7AAA55A7435C}" destId="{C471C401-7B7E-4FB5-8F1B-FE92F2E75211}" srcOrd="0" destOrd="0" presId="urn:microsoft.com/office/officeart/2005/8/layout/pList1"/>
    <dgm:cxn modelId="{3EB805F5-81F0-4DA5-A283-39ABEEA84229}" type="presOf" srcId="{DEF02231-CBC3-46DE-A5C7-A1695A06C1E9}" destId="{04BBDC8D-3020-41B7-A161-4F5078C41800}" srcOrd="0" destOrd="0" presId="urn:microsoft.com/office/officeart/2005/8/layout/pList1"/>
    <dgm:cxn modelId="{CFEC2EFB-C88F-4AF2-9087-C601DF8B0DC4}" type="presOf" srcId="{855E9B91-217B-4B93-A428-5A2D1B75CAFC}" destId="{4FAA66EA-0F6E-4730-83B2-93C37DC3F868}" srcOrd="0" destOrd="0" presId="urn:microsoft.com/office/officeart/2005/8/layout/pList1"/>
    <dgm:cxn modelId="{481F44FB-B0DE-4781-8732-00714849C952}" srcId="{D076A63C-4922-461F-BB90-3C1D2F66CFC4}" destId="{2920E6F1-E241-4FBC-AA25-4A984E33B2D8}" srcOrd="3" destOrd="0" parTransId="{CAA47994-D470-488F-A876-EC37427B44B4}" sibTransId="{3E727403-95B7-4153-8FD6-7AAA55A7435C}"/>
    <dgm:cxn modelId="{18539230-19D5-4939-ACD7-AEFD5194DA3C}" type="presParOf" srcId="{470C0430-25DC-4E76-9D3D-72B5A54F455D}" destId="{A662804E-7594-4919-95FF-4B986277900C}" srcOrd="0" destOrd="0" presId="urn:microsoft.com/office/officeart/2005/8/layout/pList1"/>
    <dgm:cxn modelId="{DE997BAF-37C7-4772-85BB-D7F03E3C9620}" type="presParOf" srcId="{A662804E-7594-4919-95FF-4B986277900C}" destId="{6754E4F6-DC48-4F5B-9164-DF5D27E6028C}" srcOrd="0" destOrd="0" presId="urn:microsoft.com/office/officeart/2005/8/layout/pList1"/>
    <dgm:cxn modelId="{BEA935D4-80A1-407B-A5C9-B43FFDFBBEFE}" type="presParOf" srcId="{A662804E-7594-4919-95FF-4B986277900C}" destId="{4FAA66EA-0F6E-4730-83B2-93C37DC3F868}" srcOrd="1" destOrd="0" presId="urn:microsoft.com/office/officeart/2005/8/layout/pList1"/>
    <dgm:cxn modelId="{DC16A556-23F9-405D-8AA3-B49C618D631E}" type="presParOf" srcId="{470C0430-25DC-4E76-9D3D-72B5A54F455D}" destId="{70B11B43-8678-4B67-B2C0-091CD5B8489D}" srcOrd="1" destOrd="0" presId="urn:microsoft.com/office/officeart/2005/8/layout/pList1"/>
    <dgm:cxn modelId="{B94A2B6D-DCBD-40E0-9D35-978007CB6D3E}" type="presParOf" srcId="{470C0430-25DC-4E76-9D3D-72B5A54F455D}" destId="{EC96D127-0D6D-4E11-B823-3B7327175E45}" srcOrd="2" destOrd="0" presId="urn:microsoft.com/office/officeart/2005/8/layout/pList1"/>
    <dgm:cxn modelId="{9A161499-584E-4076-B964-1E18B8025388}" type="presParOf" srcId="{EC96D127-0D6D-4E11-B823-3B7327175E45}" destId="{7332B86F-57D0-4049-ABB1-A7A2583B13AA}" srcOrd="0" destOrd="0" presId="urn:microsoft.com/office/officeart/2005/8/layout/pList1"/>
    <dgm:cxn modelId="{88B06CBF-914A-41C8-ABB4-C6F749F50BE1}" type="presParOf" srcId="{EC96D127-0D6D-4E11-B823-3B7327175E45}" destId="{27179004-6789-4751-BA59-63EA84AFFC5C}" srcOrd="1" destOrd="0" presId="urn:microsoft.com/office/officeart/2005/8/layout/pList1"/>
    <dgm:cxn modelId="{5580E0BA-C116-490D-BABF-9319BC7372B8}" type="presParOf" srcId="{470C0430-25DC-4E76-9D3D-72B5A54F455D}" destId="{ABA753B7-079B-484D-B44E-CD5AAE80081A}" srcOrd="3" destOrd="0" presId="urn:microsoft.com/office/officeart/2005/8/layout/pList1"/>
    <dgm:cxn modelId="{57C40D18-A77A-495B-B875-7695BD9CCC54}" type="presParOf" srcId="{470C0430-25DC-4E76-9D3D-72B5A54F455D}" destId="{6C9731A5-DB2C-4D9A-BA14-9EA905B4A32F}" srcOrd="4" destOrd="0" presId="urn:microsoft.com/office/officeart/2005/8/layout/pList1"/>
    <dgm:cxn modelId="{AB7CE3ED-1F0C-47FC-839C-0EB24245DD99}" type="presParOf" srcId="{6C9731A5-DB2C-4D9A-BA14-9EA905B4A32F}" destId="{8A85B53B-2484-463B-A627-E52EFB0D49FE}" srcOrd="0" destOrd="0" presId="urn:microsoft.com/office/officeart/2005/8/layout/pList1"/>
    <dgm:cxn modelId="{3AFBF8BF-8DDF-499A-9B36-F334E7C0A1AE}" type="presParOf" srcId="{6C9731A5-DB2C-4D9A-BA14-9EA905B4A32F}" destId="{B93A9269-DAB5-41B5-8844-24968C22EB76}" srcOrd="1" destOrd="0" presId="urn:microsoft.com/office/officeart/2005/8/layout/pList1"/>
    <dgm:cxn modelId="{708CC56A-5C32-40C1-9905-6CEFFD0E2EA1}" type="presParOf" srcId="{470C0430-25DC-4E76-9D3D-72B5A54F455D}" destId="{8941E1F8-1F37-4CFF-862D-83E23E2984D4}" srcOrd="5" destOrd="0" presId="urn:microsoft.com/office/officeart/2005/8/layout/pList1"/>
    <dgm:cxn modelId="{5FFF76C4-2400-4E94-BE3A-273AEE04E5B9}" type="presParOf" srcId="{470C0430-25DC-4E76-9D3D-72B5A54F455D}" destId="{39F63B4C-AF67-4C63-B9AF-6A9F01B9219E}" srcOrd="6" destOrd="0" presId="urn:microsoft.com/office/officeart/2005/8/layout/pList1"/>
    <dgm:cxn modelId="{A526FCBE-F0CF-4BA0-8300-4753E4A13D0E}" type="presParOf" srcId="{39F63B4C-AF67-4C63-B9AF-6A9F01B9219E}" destId="{E5135F9B-CD95-45BD-ADFD-034527DF6B3A}" srcOrd="0" destOrd="0" presId="urn:microsoft.com/office/officeart/2005/8/layout/pList1"/>
    <dgm:cxn modelId="{B0FE83AD-CE23-4A0D-A952-50D86E282265}" type="presParOf" srcId="{39F63B4C-AF67-4C63-B9AF-6A9F01B9219E}" destId="{4C620BD4-E492-45B4-893A-50A398F2A6D1}" srcOrd="1" destOrd="0" presId="urn:microsoft.com/office/officeart/2005/8/layout/pList1"/>
    <dgm:cxn modelId="{C9F02A08-AE41-4FD7-8CA1-6449AD41C938}" type="presParOf" srcId="{470C0430-25DC-4E76-9D3D-72B5A54F455D}" destId="{C471C401-7B7E-4FB5-8F1B-FE92F2E75211}" srcOrd="7" destOrd="0" presId="urn:microsoft.com/office/officeart/2005/8/layout/pList1"/>
    <dgm:cxn modelId="{83A06A8D-88F1-41C1-8BA3-7B81DE03AC19}" type="presParOf" srcId="{470C0430-25DC-4E76-9D3D-72B5A54F455D}" destId="{2721EE79-C309-4F45-AB3B-108641D2E735}" srcOrd="8" destOrd="0" presId="urn:microsoft.com/office/officeart/2005/8/layout/pList1"/>
    <dgm:cxn modelId="{1F7181C3-89E3-4B65-9DB9-3DFA43AE86BA}" type="presParOf" srcId="{2721EE79-C309-4F45-AB3B-108641D2E735}" destId="{78650B2E-DF39-4797-B3FC-D58F56052257}" srcOrd="0" destOrd="0" presId="urn:microsoft.com/office/officeart/2005/8/layout/pList1"/>
    <dgm:cxn modelId="{C02C6BB9-5A8A-4CE7-A226-4E0BB1ACD717}" type="presParOf" srcId="{2721EE79-C309-4F45-AB3B-108641D2E735}" destId="{FCE01064-1E61-4E64-9199-03E3C0BA661C}" srcOrd="1" destOrd="0" presId="urn:microsoft.com/office/officeart/2005/8/layout/pList1"/>
    <dgm:cxn modelId="{A08C8865-2682-4E31-AEF3-066E8D00DF6C}" type="presParOf" srcId="{470C0430-25DC-4E76-9D3D-72B5A54F455D}" destId="{3FBEB2B9-8509-4CD3-B6EA-D0B8D39CAC66}" srcOrd="9" destOrd="0" presId="urn:microsoft.com/office/officeart/2005/8/layout/pList1"/>
    <dgm:cxn modelId="{2D974753-2AEB-460F-A7BB-5E323813265F}" type="presParOf" srcId="{470C0430-25DC-4E76-9D3D-72B5A54F455D}" destId="{7A078DEC-A06D-4CED-9275-645C741E9A00}" srcOrd="10" destOrd="0" presId="urn:microsoft.com/office/officeart/2005/8/layout/pList1"/>
    <dgm:cxn modelId="{143B0D5D-59D0-4977-A971-94D796E21555}" type="presParOf" srcId="{7A078DEC-A06D-4CED-9275-645C741E9A00}" destId="{5095FD27-D2B9-4EF1-9D7C-18615F71B2A7}" srcOrd="0" destOrd="0" presId="urn:microsoft.com/office/officeart/2005/8/layout/pList1"/>
    <dgm:cxn modelId="{A167AC7A-49ED-4ECE-B3F5-3C636873600E}" type="presParOf" srcId="{7A078DEC-A06D-4CED-9275-645C741E9A00}" destId="{04BBDC8D-3020-41B7-A161-4F5078C4180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72DF348B-B49A-46EE-9AB5-BA467B2FD168}">
      <dgm:prSet phldrT="[Text]" custT="1"/>
      <dgm:spPr>
        <a:solidFill>
          <a:srgbClr val="007299"/>
        </a:solidFill>
        <a:ln>
          <a:noFill/>
        </a:ln>
      </dgm:spPr>
      <dgm:t>
        <a:bodyPr/>
        <a:lstStyle/>
        <a:p>
          <a:r>
            <a:rPr lang="en-US" sz="1200" dirty="0"/>
            <a:t>Student Demo-graphics</a:t>
          </a:r>
        </a:p>
      </dgm:t>
    </dgm:pt>
    <dgm:pt modelId="{6E130F9B-CF24-4AD2-91FA-EC29D012A47B}" type="parTrans" cxnId="{43E52B9E-0686-4972-81F4-56E2B48E4CE0}">
      <dgm:prSet/>
      <dgm:spPr/>
      <dgm:t>
        <a:bodyPr/>
        <a:lstStyle/>
        <a:p>
          <a:endParaRPr lang="en-US"/>
        </a:p>
      </dgm:t>
    </dgm:pt>
    <dgm:pt modelId="{5460E883-3BDD-4D91-B6E9-AAAA93A9645E}" type="sibTrans" cxnId="{43E52B9E-0686-4972-81F4-56E2B48E4CE0}">
      <dgm:prSet/>
      <dgm:spPr/>
      <dgm:t>
        <a:bodyPr/>
        <a:lstStyle/>
        <a:p>
          <a:endParaRPr lang="en-US"/>
        </a:p>
      </dgm:t>
    </dgm:pt>
    <dgm:pt modelId="{083528E5-8CF2-4CB7-9330-62299E1BF5BD}">
      <dgm:prSet phldrT="[Text]" custT="1"/>
      <dgm:spPr>
        <a:solidFill>
          <a:srgbClr val="92278F"/>
        </a:solidFill>
        <a:ln>
          <a:noFill/>
        </a:ln>
      </dgm:spPr>
      <dgm:t>
        <a:bodyPr/>
        <a:lstStyle/>
        <a:p>
          <a:r>
            <a:rPr lang="en-US" sz="1200" dirty="0"/>
            <a:t>School Selection</a:t>
          </a:r>
        </a:p>
      </dgm:t>
    </dgm:pt>
    <dgm:pt modelId="{88C5E0FC-FC0E-487C-8976-22633B95E1EC}" type="parTrans" cxnId="{CC3070B5-B0B7-4CE7-A225-7C40DF2608DB}">
      <dgm:prSet/>
      <dgm:spPr/>
      <dgm:t>
        <a:bodyPr/>
        <a:lstStyle/>
        <a:p>
          <a:endParaRPr lang="en-US"/>
        </a:p>
      </dgm:t>
    </dgm:pt>
    <dgm:pt modelId="{70C4A98B-FA8D-4FDD-8C17-ABC31521E826}" type="sibTrans" cxnId="{CC3070B5-B0B7-4CE7-A225-7C40DF2608DB}">
      <dgm:prSet/>
      <dgm:spPr/>
      <dgm:t>
        <a:bodyPr/>
        <a:lstStyle/>
        <a:p>
          <a:endParaRPr lang="en-US"/>
        </a:p>
      </dgm:t>
    </dgm:pt>
    <dgm:pt modelId="{D5DD64DD-0170-4E90-86FF-312DBE40AA0F}">
      <dgm:prSet phldrT="[Text]" custT="1"/>
      <dgm:spPr>
        <a:solidFill>
          <a:srgbClr val="41762C"/>
        </a:solidFill>
        <a:ln>
          <a:noFill/>
        </a:ln>
      </dgm:spPr>
      <dgm:t>
        <a:bodyPr/>
        <a:lstStyle/>
        <a:p>
          <a:r>
            <a:rPr lang="en-US" sz="1200" dirty="0"/>
            <a:t>Dependency Status</a:t>
          </a:r>
        </a:p>
      </dgm:t>
    </dgm:pt>
    <dgm:pt modelId="{DF6468C4-3ED8-4299-81D0-9A376E39DEEB}" type="parTrans" cxnId="{898EDC79-FBC2-457E-B25A-D29CC1EACC6E}">
      <dgm:prSet/>
      <dgm:spPr/>
      <dgm:t>
        <a:bodyPr/>
        <a:lstStyle/>
        <a:p>
          <a:endParaRPr lang="en-US"/>
        </a:p>
      </dgm:t>
    </dgm:pt>
    <dgm:pt modelId="{45C04D78-E844-4113-8008-9D8FAD7FE47A}" type="sibTrans" cxnId="{898EDC79-FBC2-457E-B25A-D29CC1EACC6E}">
      <dgm:prSet/>
      <dgm:spPr/>
      <dgm:t>
        <a:bodyPr/>
        <a:lstStyle/>
        <a:p>
          <a:endParaRPr lang="en-US"/>
        </a:p>
      </dgm:t>
    </dgm:pt>
    <dgm:pt modelId="{BB52B38B-B644-44AB-8E4D-40DEAC4D0AE5}">
      <dgm:prSet phldrT="[Text]" custT="1"/>
      <dgm:spPr>
        <a:solidFill>
          <a:srgbClr val="FF9900"/>
        </a:solidFill>
        <a:ln>
          <a:noFill/>
        </a:ln>
      </dgm:spPr>
      <dgm:t>
        <a:bodyPr/>
        <a:lstStyle/>
        <a:p>
          <a:r>
            <a:rPr lang="en-US" sz="1200" dirty="0"/>
            <a:t>Parent Demo-graphics</a:t>
          </a:r>
        </a:p>
      </dgm:t>
    </dgm:pt>
    <dgm:pt modelId="{F8448BD0-ADA1-4164-A1A1-881A3D5C8DDC}" type="parTrans" cxnId="{7A939CD7-8F91-4A4C-A637-D8A2E6E849B6}">
      <dgm:prSet/>
      <dgm:spPr/>
      <dgm:t>
        <a:bodyPr/>
        <a:lstStyle/>
        <a:p>
          <a:endParaRPr lang="en-US"/>
        </a:p>
      </dgm:t>
    </dgm:pt>
    <dgm:pt modelId="{72145062-1E5E-4264-ADD4-066ECE988A2D}" type="sibTrans" cxnId="{7A939CD7-8F91-4A4C-A637-D8A2E6E849B6}">
      <dgm:prSet/>
      <dgm:spPr/>
      <dgm:t>
        <a:bodyPr/>
        <a:lstStyle/>
        <a:p>
          <a:endParaRPr lang="en-US"/>
        </a:p>
      </dgm:t>
    </dgm:pt>
    <dgm:pt modelId="{76D9E469-636A-4566-9CC8-0DCBC4AF5B71}">
      <dgm:prSet phldrT="[Text]" custT="1"/>
      <dgm:spPr>
        <a:solidFill>
          <a:srgbClr val="B22134"/>
        </a:solidFill>
        <a:ln>
          <a:noFill/>
        </a:ln>
      </dgm:spPr>
      <dgm:t>
        <a:bodyPr/>
        <a:lstStyle/>
        <a:p>
          <a:r>
            <a:rPr lang="en-US" sz="1200" dirty="0"/>
            <a:t>Financial Information</a:t>
          </a:r>
        </a:p>
      </dgm:t>
    </dgm:pt>
    <dgm:pt modelId="{4402C5E9-D17F-4011-8587-E799B4B7E405}" type="parTrans" cxnId="{24D24707-532D-40F5-8988-9F8D479DAE2E}">
      <dgm:prSet/>
      <dgm:spPr/>
      <dgm:t>
        <a:bodyPr/>
        <a:lstStyle/>
        <a:p>
          <a:endParaRPr lang="en-US"/>
        </a:p>
      </dgm:t>
    </dgm:pt>
    <dgm:pt modelId="{4B646594-898D-4B64-8720-F267E738991A}" type="sibTrans" cxnId="{24D24707-532D-40F5-8988-9F8D479DAE2E}">
      <dgm:prSet/>
      <dgm:spPr/>
      <dgm:t>
        <a:bodyPr/>
        <a:lstStyle/>
        <a:p>
          <a:endParaRPr lang="en-US"/>
        </a:p>
      </dgm:t>
    </dgm:pt>
    <dgm:pt modelId="{F631BCCC-CD7A-4033-B024-A62D3A56A6A9}">
      <dgm:prSet phldrT="[Text]" custT="1"/>
      <dgm:spPr>
        <a:solidFill>
          <a:srgbClr val="004C67"/>
        </a:solidFill>
        <a:ln>
          <a:noFill/>
        </a:ln>
      </dgm:spPr>
      <dgm:t>
        <a:bodyPr/>
        <a:lstStyle/>
        <a:p>
          <a:r>
            <a:rPr lang="en-US" sz="1200" dirty="0"/>
            <a:t>Sign and Submit</a:t>
          </a:r>
        </a:p>
      </dgm:t>
    </dgm:pt>
    <dgm:pt modelId="{B631AAD2-020B-43E0-8264-A5C0260CE862}" type="parTrans" cxnId="{1CD79896-D891-4DB8-BEE1-D423D4B25A9D}">
      <dgm:prSet/>
      <dgm:spPr/>
      <dgm:t>
        <a:bodyPr/>
        <a:lstStyle/>
        <a:p>
          <a:endParaRPr lang="en-US"/>
        </a:p>
      </dgm:t>
    </dgm:pt>
    <dgm:pt modelId="{DED52E25-360B-4A79-BBCD-E0B9256CA483}" type="sibTrans" cxnId="{1CD79896-D891-4DB8-BEE1-D423D4B25A9D}">
      <dgm:prSet/>
      <dgm:spPr/>
      <dgm:t>
        <a:bodyPr/>
        <a:lstStyle/>
        <a:p>
          <a:endParaRPr lang="en-US"/>
        </a:p>
      </dgm:t>
    </dgm:pt>
    <dgm:pt modelId="{85009BF3-737B-429A-8564-96D1A87DBEF2}">
      <dgm:prSet phldrT="[Text]" custT="1"/>
      <dgm:spPr>
        <a:solidFill>
          <a:srgbClr val="E64E23"/>
        </a:solidFill>
        <a:ln>
          <a:noFill/>
        </a:ln>
      </dgm:spPr>
      <dgm:t>
        <a:bodyPr/>
        <a:lstStyle/>
        <a:p>
          <a:r>
            <a:rPr lang="en-US" sz="1200" dirty="0"/>
            <a:t>Confirmation</a:t>
          </a:r>
        </a:p>
      </dgm:t>
    </dgm:pt>
    <dgm:pt modelId="{CCF49468-AE92-48BF-8C3A-EF53A3112759}" type="parTrans" cxnId="{F9FE3B0E-B150-4C5D-855B-CC2A185CD7DD}">
      <dgm:prSet/>
      <dgm:spPr/>
      <dgm:t>
        <a:bodyPr/>
        <a:lstStyle/>
        <a:p>
          <a:endParaRPr lang="en-US"/>
        </a:p>
      </dgm:t>
    </dgm:pt>
    <dgm:pt modelId="{5C717211-BB4B-4E3B-8460-085EF3FED90B}" type="sibTrans" cxnId="{F9FE3B0E-B150-4C5D-855B-CC2A185CD7DD}">
      <dgm:prSet/>
      <dgm:spPr/>
      <dgm:t>
        <a:bodyPr/>
        <a:lstStyle/>
        <a:p>
          <a:endParaRPr lang="en-US"/>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7" custLinFactNeighborX="2189"/>
      <dgm:spPr/>
    </dgm:pt>
    <dgm:pt modelId="{252BD51A-5D53-4F4F-B6E8-AF685FE869A1}" type="pres">
      <dgm:prSet presAssocID="{DED52E25-360B-4A79-BBCD-E0B9256CA483}" presName="sp" presStyleCnt="0"/>
      <dgm:spPr/>
    </dgm:pt>
    <dgm:pt modelId="{B486EA86-5BE1-4B4B-B577-72487DC4E90A}" type="pres">
      <dgm:prSet presAssocID="{F631BCCC-CD7A-4033-B024-A62D3A56A6A9}" presName="arrowAndChildren" presStyleCnt="0"/>
      <dgm:spPr/>
    </dgm:pt>
    <dgm:pt modelId="{9DF7DD93-9B2D-7D40-B5BD-FD18D8C204C3}" type="pres">
      <dgm:prSet presAssocID="{F631BCCC-CD7A-4033-B024-A62D3A56A6A9}" presName="parentTextArrow" presStyleLbl="node1" presStyleIdx="1" presStyleCnt="7"/>
      <dgm:spPr/>
    </dgm:pt>
    <dgm:pt modelId="{12715B03-AEBF-D044-8F39-7A799E927FF9}" type="pres">
      <dgm:prSet presAssocID="{4B646594-898D-4B64-8720-F267E738991A}" presName="sp" presStyleCnt="0"/>
      <dgm:spPr/>
    </dgm:pt>
    <dgm:pt modelId="{8BFEFDA3-A036-5642-86BA-9A102CB79D9A}" type="pres">
      <dgm:prSet presAssocID="{76D9E469-636A-4566-9CC8-0DCBC4AF5B71}" presName="arrowAndChildren" presStyleCnt="0"/>
      <dgm:spPr/>
    </dgm:pt>
    <dgm:pt modelId="{29E1BCAC-B334-C34E-A5E6-49A5A8E0557E}" type="pres">
      <dgm:prSet presAssocID="{76D9E469-636A-4566-9CC8-0DCBC4AF5B71}" presName="parentTextArrow" presStyleLbl="node1" presStyleIdx="2" presStyleCnt="7"/>
      <dgm:spPr/>
    </dgm:pt>
    <dgm:pt modelId="{C2288D65-3129-3547-8044-EB045D07515D}" type="pres">
      <dgm:prSet presAssocID="{72145062-1E5E-4264-ADD4-066ECE988A2D}" presName="sp" presStyleCnt="0"/>
      <dgm:spPr/>
    </dgm:pt>
    <dgm:pt modelId="{67A4E3F1-EE70-5546-9DA2-5040979DEE36}" type="pres">
      <dgm:prSet presAssocID="{BB52B38B-B644-44AB-8E4D-40DEAC4D0AE5}" presName="arrowAndChildren" presStyleCnt="0"/>
      <dgm:spPr/>
    </dgm:pt>
    <dgm:pt modelId="{39B2DCCC-06B2-9147-B85C-251B0B85C69F}" type="pres">
      <dgm:prSet presAssocID="{BB52B38B-B644-44AB-8E4D-40DEAC4D0AE5}" presName="parentTextArrow" presStyleLbl="node1" presStyleIdx="3" presStyleCnt="7"/>
      <dgm:spPr/>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4" presStyleCnt="7"/>
      <dgm:spPr/>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5" presStyleCnt="7"/>
      <dgm:spPr/>
    </dgm:pt>
    <dgm:pt modelId="{8C92F5C3-50C9-AE47-9684-CE7C20807B75}" type="pres">
      <dgm:prSet presAssocID="{5460E883-3BDD-4D91-B6E9-AAAA93A9645E}" presName="sp" presStyleCnt="0"/>
      <dgm:spPr/>
    </dgm:pt>
    <dgm:pt modelId="{85F479F7-62B0-4C46-852B-2915C96F6B86}" type="pres">
      <dgm:prSet presAssocID="{72DF348B-B49A-46EE-9AB5-BA467B2FD168}" presName="arrowAndChildren" presStyleCnt="0"/>
      <dgm:spPr/>
    </dgm:pt>
    <dgm:pt modelId="{EE233DE5-6285-E84F-9380-108FFBF0714E}" type="pres">
      <dgm:prSet presAssocID="{72DF348B-B49A-46EE-9AB5-BA467B2FD168}" presName="parentTextArrow" presStyleLbl="node1" presStyleIdx="6" presStyleCnt="7"/>
      <dgm:spPr/>
    </dgm:pt>
  </dgm:ptLst>
  <dgm:cxnLst>
    <dgm:cxn modelId="{24D24707-532D-40F5-8988-9F8D479DAE2E}" srcId="{B047537E-B895-4188-A3AD-4609EC37B926}" destId="{76D9E469-636A-4566-9CC8-0DCBC4AF5B71}" srcOrd="4" destOrd="0" parTransId="{4402C5E9-D17F-4011-8587-E799B4B7E405}" sibTransId="{4B646594-898D-4B64-8720-F267E738991A}"/>
    <dgm:cxn modelId="{F9FE3B0E-B150-4C5D-855B-CC2A185CD7DD}" srcId="{B047537E-B895-4188-A3AD-4609EC37B926}" destId="{85009BF3-737B-429A-8564-96D1A87DBEF2}" srcOrd="6" destOrd="0" parTransId="{CCF49468-AE92-48BF-8C3A-EF53A3112759}" sibTransId="{5C717211-BB4B-4E3B-8460-085EF3FED90B}"/>
    <dgm:cxn modelId="{D3A58D0F-303E-4B52-AC62-AFDEF6554864}" type="presOf" srcId="{BB52B38B-B644-44AB-8E4D-40DEAC4D0AE5}" destId="{39B2DCCC-06B2-9147-B85C-251B0B85C69F}" srcOrd="0" destOrd="0" presId="urn:microsoft.com/office/officeart/2005/8/layout/process4"/>
    <dgm:cxn modelId="{27127F1E-FBBC-49DB-8309-A6506FF048C8}" type="presOf" srcId="{F631BCCC-CD7A-4033-B024-A62D3A56A6A9}" destId="{9DF7DD93-9B2D-7D40-B5BD-FD18D8C204C3}" srcOrd="0" destOrd="0" presId="urn:microsoft.com/office/officeart/2005/8/layout/process4"/>
    <dgm:cxn modelId="{064FA86C-52CA-4E26-9918-C3796E7D9B4F}" type="presOf" srcId="{76D9E469-636A-4566-9CC8-0DCBC4AF5B71}" destId="{29E1BCAC-B334-C34E-A5E6-49A5A8E0557E}" srcOrd="0" destOrd="0" presId="urn:microsoft.com/office/officeart/2005/8/layout/process4"/>
    <dgm:cxn modelId="{5AB21776-68B9-4695-80BE-D1750C9F1F71}" type="presOf" srcId="{083528E5-8CF2-4CB7-9330-62299E1BF5BD}" destId="{93BD7799-E4AE-B940-AEF6-63EB63C43F17}" srcOrd="0" destOrd="0" presId="urn:microsoft.com/office/officeart/2005/8/layout/process4"/>
    <dgm:cxn modelId="{898EDC79-FBC2-457E-B25A-D29CC1EACC6E}" srcId="{B047537E-B895-4188-A3AD-4609EC37B926}" destId="{D5DD64DD-0170-4E90-86FF-312DBE40AA0F}" srcOrd="2" destOrd="0" parTransId="{DF6468C4-3ED8-4299-81D0-9A376E39DEEB}" sibTransId="{45C04D78-E844-4113-8008-9D8FAD7FE47A}"/>
    <dgm:cxn modelId="{1CD79896-D891-4DB8-BEE1-D423D4B25A9D}" srcId="{B047537E-B895-4188-A3AD-4609EC37B926}" destId="{F631BCCC-CD7A-4033-B024-A62D3A56A6A9}" srcOrd="5" destOrd="0" parTransId="{B631AAD2-020B-43E0-8264-A5C0260CE862}" sibTransId="{DED52E25-360B-4A79-BBCD-E0B9256CA483}"/>
    <dgm:cxn modelId="{43E52B9E-0686-4972-81F4-56E2B48E4CE0}" srcId="{B047537E-B895-4188-A3AD-4609EC37B926}" destId="{72DF348B-B49A-46EE-9AB5-BA467B2FD168}" srcOrd="0" destOrd="0" parTransId="{6E130F9B-CF24-4AD2-91FA-EC29D012A47B}" sibTransId="{5460E883-3BDD-4D91-B6E9-AAAA93A9645E}"/>
    <dgm:cxn modelId="{CC3070B5-B0B7-4CE7-A225-7C40DF2608DB}" srcId="{B047537E-B895-4188-A3AD-4609EC37B926}" destId="{083528E5-8CF2-4CB7-9330-62299E1BF5BD}" srcOrd="1" destOrd="0" parTransId="{88C5E0FC-FC0E-487C-8976-22633B95E1EC}" sibTransId="{70C4A98B-FA8D-4FDD-8C17-ABC31521E826}"/>
    <dgm:cxn modelId="{ECC9DBC3-971B-42B4-A2CA-11CA22054845}" type="presOf" srcId="{72DF348B-B49A-46EE-9AB5-BA467B2FD168}" destId="{EE233DE5-6285-E84F-9380-108FFBF0714E}" srcOrd="0" destOrd="0" presId="urn:microsoft.com/office/officeart/2005/8/layout/process4"/>
    <dgm:cxn modelId="{0A56BBCD-A8EA-4BD4-88CF-4B7A6E6393BE}" type="presOf" srcId="{D5DD64DD-0170-4E90-86FF-312DBE40AA0F}" destId="{4447368D-1B42-E042-9157-DE6E7613B097}" srcOrd="0" destOrd="0" presId="urn:microsoft.com/office/officeart/2005/8/layout/process4"/>
    <dgm:cxn modelId="{7A939CD7-8F91-4A4C-A637-D8A2E6E849B6}" srcId="{B047537E-B895-4188-A3AD-4609EC37B926}" destId="{BB52B38B-B644-44AB-8E4D-40DEAC4D0AE5}" srcOrd="3" destOrd="0" parTransId="{F8448BD0-ADA1-4164-A1A1-881A3D5C8DDC}" sibTransId="{72145062-1E5E-4264-ADD4-066ECE988A2D}"/>
    <dgm:cxn modelId="{B74661E8-81DA-4FF9-9FA0-684BAD654C1F}" type="presOf" srcId="{85009BF3-737B-429A-8564-96D1A87DBEF2}" destId="{133C3B28-548A-0F43-B5CF-E29D770D2238}" srcOrd="0" destOrd="0" presId="urn:microsoft.com/office/officeart/2005/8/layout/process4"/>
    <dgm:cxn modelId="{137422ED-65C8-4B7F-A11E-C55320EFB83D}" type="presOf" srcId="{B047537E-B895-4188-A3AD-4609EC37B926}" destId="{E301901C-B566-AB49-8288-B45069D09AC2}" srcOrd="0" destOrd="0" presId="urn:microsoft.com/office/officeart/2005/8/layout/process4"/>
    <dgm:cxn modelId="{0788A4C1-7914-4574-BB24-6ED702AE1733}" type="presParOf" srcId="{E301901C-B566-AB49-8288-B45069D09AC2}" destId="{518701F7-4677-9A40-BA11-E14889B52DD2}" srcOrd="0" destOrd="0" presId="urn:microsoft.com/office/officeart/2005/8/layout/process4"/>
    <dgm:cxn modelId="{FEEC1333-81EB-40DA-AE57-FF0CEF4295D6}" type="presParOf" srcId="{518701F7-4677-9A40-BA11-E14889B52DD2}" destId="{133C3B28-548A-0F43-B5CF-E29D770D2238}" srcOrd="0" destOrd="0" presId="urn:microsoft.com/office/officeart/2005/8/layout/process4"/>
    <dgm:cxn modelId="{4A4E0219-CC99-4908-84A0-839B0E27D22C}" type="presParOf" srcId="{E301901C-B566-AB49-8288-B45069D09AC2}" destId="{252BD51A-5D53-4F4F-B6E8-AF685FE869A1}" srcOrd="1" destOrd="0" presId="urn:microsoft.com/office/officeart/2005/8/layout/process4"/>
    <dgm:cxn modelId="{7DC6C903-83DE-496D-9810-CD06ADC79E21}" type="presParOf" srcId="{E301901C-B566-AB49-8288-B45069D09AC2}" destId="{B486EA86-5BE1-4B4B-B577-72487DC4E90A}" srcOrd="2" destOrd="0" presId="urn:microsoft.com/office/officeart/2005/8/layout/process4"/>
    <dgm:cxn modelId="{56B24A5C-D6BE-4B6F-A31A-78340382D0ED}" type="presParOf" srcId="{B486EA86-5BE1-4B4B-B577-72487DC4E90A}" destId="{9DF7DD93-9B2D-7D40-B5BD-FD18D8C204C3}" srcOrd="0" destOrd="0" presId="urn:microsoft.com/office/officeart/2005/8/layout/process4"/>
    <dgm:cxn modelId="{64C67096-00D3-4D20-B5E0-25E0A6A2F273}" type="presParOf" srcId="{E301901C-B566-AB49-8288-B45069D09AC2}" destId="{12715B03-AEBF-D044-8F39-7A799E927FF9}" srcOrd="3" destOrd="0" presId="urn:microsoft.com/office/officeart/2005/8/layout/process4"/>
    <dgm:cxn modelId="{EC6EBB79-ABBF-4D12-80AB-B6A705C7C5BC}" type="presParOf" srcId="{E301901C-B566-AB49-8288-B45069D09AC2}" destId="{8BFEFDA3-A036-5642-86BA-9A102CB79D9A}" srcOrd="4" destOrd="0" presId="urn:microsoft.com/office/officeart/2005/8/layout/process4"/>
    <dgm:cxn modelId="{C74C8988-F7A2-4CBC-808B-86014C7AA625}" type="presParOf" srcId="{8BFEFDA3-A036-5642-86BA-9A102CB79D9A}" destId="{29E1BCAC-B334-C34E-A5E6-49A5A8E0557E}" srcOrd="0" destOrd="0" presId="urn:microsoft.com/office/officeart/2005/8/layout/process4"/>
    <dgm:cxn modelId="{07CB5CE6-C1E2-4C41-9DE9-2767BEFE0FDA}" type="presParOf" srcId="{E301901C-B566-AB49-8288-B45069D09AC2}" destId="{C2288D65-3129-3547-8044-EB045D07515D}" srcOrd="5" destOrd="0" presId="urn:microsoft.com/office/officeart/2005/8/layout/process4"/>
    <dgm:cxn modelId="{B60C9C5D-7701-4E3F-9F31-7CE3BD11F0D2}" type="presParOf" srcId="{E301901C-B566-AB49-8288-B45069D09AC2}" destId="{67A4E3F1-EE70-5546-9DA2-5040979DEE36}" srcOrd="6" destOrd="0" presId="urn:microsoft.com/office/officeart/2005/8/layout/process4"/>
    <dgm:cxn modelId="{A18EC488-A98F-43A2-8ABD-DB559144E3BC}" type="presParOf" srcId="{67A4E3F1-EE70-5546-9DA2-5040979DEE36}" destId="{39B2DCCC-06B2-9147-B85C-251B0B85C69F}" srcOrd="0" destOrd="0" presId="urn:microsoft.com/office/officeart/2005/8/layout/process4"/>
    <dgm:cxn modelId="{7C958107-0957-409B-AE48-BD4AA6662A29}" type="presParOf" srcId="{E301901C-B566-AB49-8288-B45069D09AC2}" destId="{6D8D1B1A-A9B2-0D4B-9D50-5C89FA6FD634}" srcOrd="7" destOrd="0" presId="urn:microsoft.com/office/officeart/2005/8/layout/process4"/>
    <dgm:cxn modelId="{509FE315-2737-4FD5-A6EC-11C0C3B93CED}" type="presParOf" srcId="{E301901C-B566-AB49-8288-B45069D09AC2}" destId="{D839C45B-64DE-CA4E-B5A5-751704A175F8}" srcOrd="8" destOrd="0" presId="urn:microsoft.com/office/officeart/2005/8/layout/process4"/>
    <dgm:cxn modelId="{3EA766EF-C9BD-49F1-A975-EA763F4CBF31}" type="presParOf" srcId="{D839C45B-64DE-CA4E-B5A5-751704A175F8}" destId="{4447368D-1B42-E042-9157-DE6E7613B097}" srcOrd="0" destOrd="0" presId="urn:microsoft.com/office/officeart/2005/8/layout/process4"/>
    <dgm:cxn modelId="{01F9C1FB-FD32-4892-9915-391EA185F2BF}" type="presParOf" srcId="{E301901C-B566-AB49-8288-B45069D09AC2}" destId="{7BD5E24F-02D4-B44E-AC02-7C759E7B55CB}" srcOrd="9" destOrd="0" presId="urn:microsoft.com/office/officeart/2005/8/layout/process4"/>
    <dgm:cxn modelId="{B00EB0F3-593D-4FD6-ADC4-56AA58D56C6E}" type="presParOf" srcId="{E301901C-B566-AB49-8288-B45069D09AC2}" destId="{59790695-90D5-C04D-8EFF-D9D10FCC5996}" srcOrd="10" destOrd="0" presId="urn:microsoft.com/office/officeart/2005/8/layout/process4"/>
    <dgm:cxn modelId="{432F0606-4F6D-4731-94C9-4A096825F33C}" type="presParOf" srcId="{59790695-90D5-C04D-8EFF-D9D10FCC5996}" destId="{93BD7799-E4AE-B940-AEF6-63EB63C43F17}" srcOrd="0" destOrd="0" presId="urn:microsoft.com/office/officeart/2005/8/layout/process4"/>
    <dgm:cxn modelId="{FEB35DDB-133A-4696-8BAF-EF62F5A71303}" type="presParOf" srcId="{E301901C-B566-AB49-8288-B45069D09AC2}" destId="{8C92F5C3-50C9-AE47-9684-CE7C20807B75}" srcOrd="11" destOrd="0" presId="urn:microsoft.com/office/officeart/2005/8/layout/process4"/>
    <dgm:cxn modelId="{59A51C1B-C9AB-4E6F-AFF9-2EE47A734B30}" type="presParOf" srcId="{E301901C-B566-AB49-8288-B45069D09AC2}" destId="{85F479F7-62B0-4C46-852B-2915C96F6B86}" srcOrd="12" destOrd="0" presId="urn:microsoft.com/office/officeart/2005/8/layout/process4"/>
    <dgm:cxn modelId="{EB4A1220-09A1-4C5A-9A04-BBD35B9E9405}" type="presParOf" srcId="{85F479F7-62B0-4C46-852B-2915C96F6B86}" destId="{EE233DE5-6285-E84F-9380-108FFBF071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04149-1E87-460D-84EA-FB6A54A6C7F9}" type="doc">
      <dgm:prSet loTypeId="urn:microsoft.com/office/officeart/2005/8/layout/vList2" loCatId="process" qsTypeId="urn:microsoft.com/office/officeart/2005/8/quickstyle/simple1" qsCatId="simple" csTypeId="urn:microsoft.com/office/officeart/2005/8/colors/colorful1" csCatId="colorful" phldr="1"/>
      <dgm:spPr/>
      <dgm:t>
        <a:bodyPr/>
        <a:lstStyle/>
        <a:p>
          <a:endParaRPr lang="en-US"/>
        </a:p>
      </dgm:t>
    </dgm:pt>
    <dgm:pt modelId="{040244D5-8208-438C-91B5-D1F6BF78B0C0}">
      <dgm:prSet phldrT="[Text]" custT="1"/>
      <dgm:spPr>
        <a:solidFill>
          <a:srgbClr val="92278F"/>
        </a:solidFill>
        <a:ln>
          <a:noFill/>
        </a:ln>
      </dgm:spPr>
      <dgm:t>
        <a:bodyPr/>
        <a:lstStyle/>
        <a:p>
          <a:r>
            <a:rPr lang="en-US" sz="2400" dirty="0">
              <a:solidFill>
                <a:srgbClr val="FFFFFF"/>
              </a:solidFill>
            </a:rPr>
            <a:t>In a few days an email will be sent to the student regarding the processing of their FAFSA and their Student Aid Report.</a:t>
          </a:r>
        </a:p>
      </dgm:t>
    </dgm:pt>
    <dgm:pt modelId="{10254959-D33F-40B3-A4C1-DD0BEB47743E}" type="parTrans" cxnId="{C186DD48-3EC4-459E-8A47-241F9A397A51}">
      <dgm:prSet/>
      <dgm:spPr/>
      <dgm:t>
        <a:bodyPr/>
        <a:lstStyle/>
        <a:p>
          <a:endParaRPr lang="en-US"/>
        </a:p>
      </dgm:t>
    </dgm:pt>
    <dgm:pt modelId="{22981242-20F6-480F-8328-C9469913E2A9}" type="sibTrans" cxnId="{C186DD48-3EC4-459E-8A47-241F9A397A51}">
      <dgm:prSet/>
      <dgm:spPr/>
      <dgm:t>
        <a:bodyPr/>
        <a:lstStyle/>
        <a:p>
          <a:endParaRPr lang="en-US"/>
        </a:p>
      </dgm:t>
    </dgm:pt>
    <dgm:pt modelId="{CC4237CB-5972-4DB3-BA74-52E3D525DD4E}">
      <dgm:prSet custT="1"/>
      <dgm:spPr>
        <a:solidFill>
          <a:srgbClr val="41762C"/>
        </a:solidFill>
        <a:ln>
          <a:noFill/>
        </a:ln>
      </dgm:spPr>
      <dgm:t>
        <a:bodyPr/>
        <a:lstStyle/>
        <a:p>
          <a:r>
            <a:rPr lang="en-US" sz="2400" b="0" dirty="0">
              <a:solidFill>
                <a:srgbClr val="FFFFFF"/>
              </a:solidFill>
            </a:rPr>
            <a:t>Students should monitor the email account provided on the FAFSA and respond to requests from Federal Student Aid, PHEAA and the colleges</a:t>
          </a:r>
          <a:r>
            <a:rPr lang="en-US" sz="2000" b="1" dirty="0">
              <a:solidFill>
                <a:srgbClr val="FFFFFF"/>
              </a:solidFill>
            </a:rPr>
            <a:t>.</a:t>
          </a:r>
        </a:p>
      </dgm:t>
    </dgm:pt>
    <dgm:pt modelId="{4FC922BA-C8AC-4189-9EB5-ADDCB74C9FFB}" type="parTrans" cxnId="{A56DE0DB-584C-44F4-8D7D-68CDEAD94ED4}">
      <dgm:prSet/>
      <dgm:spPr/>
      <dgm:t>
        <a:bodyPr/>
        <a:lstStyle/>
        <a:p>
          <a:endParaRPr lang="en-US"/>
        </a:p>
      </dgm:t>
    </dgm:pt>
    <dgm:pt modelId="{2256636F-6B70-4F86-A743-DC29A8546F06}" type="sibTrans" cxnId="{A56DE0DB-584C-44F4-8D7D-68CDEAD94ED4}">
      <dgm:prSet/>
      <dgm:spPr/>
      <dgm:t>
        <a:bodyPr/>
        <a:lstStyle/>
        <a:p>
          <a:endParaRPr lang="en-US"/>
        </a:p>
      </dgm:t>
    </dgm:pt>
    <dgm:pt modelId="{4DB36DA3-B71D-4F05-948B-047FCDD4B111}">
      <dgm:prSet phldrT="[Text]" custT="1"/>
      <dgm:spPr>
        <a:solidFill>
          <a:srgbClr val="007299"/>
        </a:solidFill>
        <a:ln>
          <a:noFill/>
        </a:ln>
      </dgm:spPr>
      <dgm:t>
        <a:bodyPr/>
        <a:lstStyle/>
        <a:p>
          <a:r>
            <a:rPr lang="en-US" sz="2400" dirty="0">
              <a:solidFill>
                <a:schemeClr val="bg1"/>
              </a:solidFill>
            </a:rPr>
            <a:t>Information will be shared with PHEAA and all college choices.</a:t>
          </a:r>
        </a:p>
      </dgm:t>
    </dgm:pt>
    <dgm:pt modelId="{B44AF198-3A6C-47E7-BF2B-A3D0950B8FDC}" type="sibTrans" cxnId="{9FC2D4BA-DC31-4DB5-B8E7-EAE1F74314DB}">
      <dgm:prSet/>
      <dgm:spPr/>
      <dgm:t>
        <a:bodyPr/>
        <a:lstStyle/>
        <a:p>
          <a:endParaRPr lang="en-US"/>
        </a:p>
      </dgm:t>
    </dgm:pt>
    <dgm:pt modelId="{90BE9156-0164-48DE-A956-23E150F79BBC}" type="parTrans" cxnId="{9FC2D4BA-DC31-4DB5-B8E7-EAE1F74314DB}">
      <dgm:prSet/>
      <dgm:spPr/>
      <dgm:t>
        <a:bodyPr/>
        <a:lstStyle/>
        <a:p>
          <a:endParaRPr lang="en-US"/>
        </a:p>
      </dgm:t>
    </dgm:pt>
    <dgm:pt modelId="{8447C64B-0253-374D-B904-70B12C477412}" type="pres">
      <dgm:prSet presAssocID="{CE804149-1E87-460D-84EA-FB6A54A6C7F9}" presName="linear" presStyleCnt="0">
        <dgm:presLayoutVars>
          <dgm:animLvl val="lvl"/>
          <dgm:resizeHandles val="exact"/>
        </dgm:presLayoutVars>
      </dgm:prSet>
      <dgm:spPr/>
    </dgm:pt>
    <dgm:pt modelId="{652E9AD0-E59D-F544-9BBE-AA5DC4969C8B}" type="pres">
      <dgm:prSet presAssocID="{4DB36DA3-B71D-4F05-948B-047FCDD4B111}" presName="parentText" presStyleLbl="node1" presStyleIdx="0" presStyleCnt="3">
        <dgm:presLayoutVars>
          <dgm:chMax val="0"/>
          <dgm:bulletEnabled val="1"/>
        </dgm:presLayoutVars>
      </dgm:prSet>
      <dgm:spPr/>
    </dgm:pt>
    <dgm:pt modelId="{4B6A30CC-576F-E244-AD72-86ABC1B09AEF}" type="pres">
      <dgm:prSet presAssocID="{B44AF198-3A6C-47E7-BF2B-A3D0950B8FDC}" presName="spacer" presStyleCnt="0"/>
      <dgm:spPr/>
    </dgm:pt>
    <dgm:pt modelId="{7F662F51-E1A6-B349-8B69-7FAC4D42A58E}" type="pres">
      <dgm:prSet presAssocID="{040244D5-8208-438C-91B5-D1F6BF78B0C0}" presName="parentText" presStyleLbl="node1" presStyleIdx="1" presStyleCnt="3">
        <dgm:presLayoutVars>
          <dgm:chMax val="0"/>
          <dgm:bulletEnabled val="1"/>
        </dgm:presLayoutVars>
      </dgm:prSet>
      <dgm:spPr/>
    </dgm:pt>
    <dgm:pt modelId="{DC8E461A-EF73-0340-B2CB-BD5CB66F07BC}" type="pres">
      <dgm:prSet presAssocID="{22981242-20F6-480F-8328-C9469913E2A9}" presName="spacer" presStyleCnt="0"/>
      <dgm:spPr/>
    </dgm:pt>
    <dgm:pt modelId="{20C9E15D-DA07-9C44-A4B6-6B42114C681C}" type="pres">
      <dgm:prSet presAssocID="{CC4237CB-5972-4DB3-BA74-52E3D525DD4E}" presName="parentText" presStyleLbl="node1" presStyleIdx="2" presStyleCnt="3">
        <dgm:presLayoutVars>
          <dgm:chMax val="0"/>
          <dgm:bulletEnabled val="1"/>
        </dgm:presLayoutVars>
      </dgm:prSet>
      <dgm:spPr/>
    </dgm:pt>
  </dgm:ptLst>
  <dgm:cxnLst>
    <dgm:cxn modelId="{83777B17-B406-4B15-876B-C53E735B03A6}" type="presOf" srcId="{040244D5-8208-438C-91B5-D1F6BF78B0C0}" destId="{7F662F51-E1A6-B349-8B69-7FAC4D42A58E}" srcOrd="0" destOrd="0" presId="urn:microsoft.com/office/officeart/2005/8/layout/vList2"/>
    <dgm:cxn modelId="{4EB9E45C-9379-480F-A64B-FE67A1F91E50}" type="presOf" srcId="{CE804149-1E87-460D-84EA-FB6A54A6C7F9}" destId="{8447C64B-0253-374D-B904-70B12C477412}" srcOrd="0" destOrd="0" presId="urn:microsoft.com/office/officeart/2005/8/layout/vList2"/>
    <dgm:cxn modelId="{C186DD48-3EC4-459E-8A47-241F9A397A51}" srcId="{CE804149-1E87-460D-84EA-FB6A54A6C7F9}" destId="{040244D5-8208-438C-91B5-D1F6BF78B0C0}" srcOrd="1" destOrd="0" parTransId="{10254959-D33F-40B3-A4C1-DD0BEB47743E}" sibTransId="{22981242-20F6-480F-8328-C9469913E2A9}"/>
    <dgm:cxn modelId="{4C68637A-FA82-440D-82F0-DE6AA29BC0A1}" type="presOf" srcId="{CC4237CB-5972-4DB3-BA74-52E3D525DD4E}" destId="{20C9E15D-DA07-9C44-A4B6-6B42114C681C}" srcOrd="0" destOrd="0" presId="urn:microsoft.com/office/officeart/2005/8/layout/vList2"/>
    <dgm:cxn modelId="{9FC2D4BA-DC31-4DB5-B8E7-EAE1F74314DB}" srcId="{CE804149-1E87-460D-84EA-FB6A54A6C7F9}" destId="{4DB36DA3-B71D-4F05-948B-047FCDD4B111}" srcOrd="0" destOrd="0" parTransId="{90BE9156-0164-48DE-A956-23E150F79BBC}" sibTransId="{B44AF198-3A6C-47E7-BF2B-A3D0950B8FDC}"/>
    <dgm:cxn modelId="{BCD0BDC8-5CD0-4296-93B1-10BAFA1F903C}" type="presOf" srcId="{4DB36DA3-B71D-4F05-948B-047FCDD4B111}" destId="{652E9AD0-E59D-F544-9BBE-AA5DC4969C8B}" srcOrd="0" destOrd="0" presId="urn:microsoft.com/office/officeart/2005/8/layout/vList2"/>
    <dgm:cxn modelId="{A56DE0DB-584C-44F4-8D7D-68CDEAD94ED4}" srcId="{CE804149-1E87-460D-84EA-FB6A54A6C7F9}" destId="{CC4237CB-5972-4DB3-BA74-52E3D525DD4E}" srcOrd="2" destOrd="0" parTransId="{4FC922BA-C8AC-4189-9EB5-ADDCB74C9FFB}" sibTransId="{2256636F-6B70-4F86-A743-DC29A8546F06}"/>
    <dgm:cxn modelId="{06C334D7-4DC7-4AE5-AC0E-C2BFF431AB6E}" type="presParOf" srcId="{8447C64B-0253-374D-B904-70B12C477412}" destId="{652E9AD0-E59D-F544-9BBE-AA5DC4969C8B}" srcOrd="0" destOrd="0" presId="urn:microsoft.com/office/officeart/2005/8/layout/vList2"/>
    <dgm:cxn modelId="{29D87929-577B-480A-BE5D-9DC4249535D8}" type="presParOf" srcId="{8447C64B-0253-374D-B904-70B12C477412}" destId="{4B6A30CC-576F-E244-AD72-86ABC1B09AEF}" srcOrd="1" destOrd="0" presId="urn:microsoft.com/office/officeart/2005/8/layout/vList2"/>
    <dgm:cxn modelId="{9E1447E4-0F8B-43E0-879C-80462837944B}" type="presParOf" srcId="{8447C64B-0253-374D-B904-70B12C477412}" destId="{7F662F51-E1A6-B349-8B69-7FAC4D42A58E}" srcOrd="2" destOrd="0" presId="urn:microsoft.com/office/officeart/2005/8/layout/vList2"/>
    <dgm:cxn modelId="{49C4DD2C-3CA5-44E6-B11E-4E0938212EBB}" type="presParOf" srcId="{8447C64B-0253-374D-B904-70B12C477412}" destId="{DC8E461A-EF73-0340-B2CB-BD5CB66F07BC}" srcOrd="3" destOrd="0" presId="urn:microsoft.com/office/officeart/2005/8/layout/vList2"/>
    <dgm:cxn modelId="{73B15C82-4BEF-4DB4-A6A4-D6B7D2D12A85}" type="presParOf" srcId="{8447C64B-0253-374D-B904-70B12C477412}" destId="{20C9E15D-DA07-9C44-A4B6-6B42114C68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784DF9-A29E-412B-B1BD-8B3488D9496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E44301BA-9378-44F2-92E3-6A5A73E9FA8E}">
      <dgm:prSet phldrT="[Text]"/>
      <dgm:spPr>
        <a:solidFill>
          <a:srgbClr val="007299"/>
        </a:solidFill>
      </dgm:spPr>
      <dgm:t>
        <a:bodyPr/>
        <a:lstStyle/>
        <a:p>
          <a:r>
            <a:rPr lang="en-US" b="1" dirty="0"/>
            <a:t>Apply for FSA ID Account</a:t>
          </a:r>
        </a:p>
      </dgm:t>
    </dgm:pt>
    <dgm:pt modelId="{95055821-85E7-41D1-8233-9D900D4390F8}" type="parTrans" cxnId="{C1D7AE11-6A22-45D4-A6B0-5E35C0CFCAD6}">
      <dgm:prSet/>
      <dgm:spPr/>
      <dgm:t>
        <a:bodyPr/>
        <a:lstStyle/>
        <a:p>
          <a:endParaRPr lang="en-US"/>
        </a:p>
      </dgm:t>
    </dgm:pt>
    <dgm:pt modelId="{559169AA-154F-45E6-A9CD-26AE8E0838BA}" type="sibTrans" cxnId="{C1D7AE11-6A22-45D4-A6B0-5E35C0CFCAD6}">
      <dgm:prSet/>
      <dgm:spPr/>
      <dgm:t>
        <a:bodyPr/>
        <a:lstStyle/>
        <a:p>
          <a:endParaRPr lang="en-US"/>
        </a:p>
      </dgm:t>
    </dgm:pt>
    <dgm:pt modelId="{28C3AA07-EA4F-4B98-B299-AA487AFAA5D7}">
      <dgm:prSet phldrT="[Text]"/>
      <dgm:spPr>
        <a:solidFill>
          <a:srgbClr val="92278F"/>
        </a:solidFill>
      </dgm:spPr>
      <dgm:t>
        <a:bodyPr/>
        <a:lstStyle/>
        <a:p>
          <a:r>
            <a:rPr lang="en-US" b="1" dirty="0"/>
            <a:t>Visit College Websites</a:t>
          </a:r>
        </a:p>
      </dgm:t>
    </dgm:pt>
    <dgm:pt modelId="{7A037AE4-AD0A-49B5-9B24-607B6C0FCAE5}" type="parTrans" cxnId="{D8E2197A-1E9E-47DC-9DD5-FD7D30FA1BAE}">
      <dgm:prSet/>
      <dgm:spPr/>
      <dgm:t>
        <a:bodyPr/>
        <a:lstStyle/>
        <a:p>
          <a:endParaRPr lang="en-US"/>
        </a:p>
      </dgm:t>
    </dgm:pt>
    <dgm:pt modelId="{9DF2DDEE-0438-495F-AD07-CCC06A0066DF}" type="sibTrans" cxnId="{D8E2197A-1E9E-47DC-9DD5-FD7D30FA1BAE}">
      <dgm:prSet/>
      <dgm:spPr/>
      <dgm:t>
        <a:bodyPr/>
        <a:lstStyle/>
        <a:p>
          <a:endParaRPr lang="en-US"/>
        </a:p>
      </dgm:t>
    </dgm:pt>
    <dgm:pt modelId="{8DD19395-D712-43BB-A3EF-F58962BF486B}">
      <dgm:prSet phldrT="[Text]"/>
      <dgm:spPr>
        <a:solidFill>
          <a:srgbClr val="41762C"/>
        </a:solidFill>
      </dgm:spPr>
      <dgm:t>
        <a:bodyPr/>
        <a:lstStyle/>
        <a:p>
          <a:r>
            <a:rPr lang="en-US" b="1" dirty="0"/>
            <a:t>Talk about what is affordable</a:t>
          </a:r>
        </a:p>
      </dgm:t>
    </dgm:pt>
    <dgm:pt modelId="{AA3AABF6-DD8C-4DD6-8A40-A47B7B14D64E}" type="parTrans" cxnId="{A53F0F67-9DB4-4250-99C0-233AABE1B6A3}">
      <dgm:prSet/>
      <dgm:spPr/>
      <dgm:t>
        <a:bodyPr/>
        <a:lstStyle/>
        <a:p>
          <a:endParaRPr lang="en-US"/>
        </a:p>
      </dgm:t>
    </dgm:pt>
    <dgm:pt modelId="{691C458B-C81C-4EC5-A621-E96A9B910889}" type="sibTrans" cxnId="{A53F0F67-9DB4-4250-99C0-233AABE1B6A3}">
      <dgm:prSet/>
      <dgm:spPr/>
      <dgm:t>
        <a:bodyPr/>
        <a:lstStyle/>
        <a:p>
          <a:endParaRPr lang="en-US"/>
        </a:p>
      </dgm:t>
    </dgm:pt>
    <dgm:pt modelId="{028B0F69-71B1-4848-A697-906CA2EEA3C3}">
      <dgm:prSet phldrT="[Text]"/>
      <dgm:spPr>
        <a:solidFill>
          <a:srgbClr val="FF9900"/>
        </a:solidFill>
      </dgm:spPr>
      <dgm:t>
        <a:bodyPr/>
        <a:lstStyle/>
        <a:p>
          <a:r>
            <a:rPr lang="en-US" b="1" dirty="0"/>
            <a:t>Use Net Price Calculators	</a:t>
          </a:r>
        </a:p>
      </dgm:t>
    </dgm:pt>
    <dgm:pt modelId="{913A8CB6-3FE5-4E1E-97DF-17AC5CE512CA}" type="parTrans" cxnId="{8DE2856C-3031-4EDC-8EC4-380467B6B043}">
      <dgm:prSet/>
      <dgm:spPr/>
      <dgm:t>
        <a:bodyPr/>
        <a:lstStyle/>
        <a:p>
          <a:endParaRPr lang="en-US"/>
        </a:p>
      </dgm:t>
    </dgm:pt>
    <dgm:pt modelId="{4D87C3B0-3FA1-4671-A931-2E235DD253DD}" type="sibTrans" cxnId="{8DE2856C-3031-4EDC-8EC4-380467B6B043}">
      <dgm:prSet/>
      <dgm:spPr/>
      <dgm:t>
        <a:bodyPr/>
        <a:lstStyle/>
        <a:p>
          <a:endParaRPr lang="en-US"/>
        </a:p>
      </dgm:t>
    </dgm:pt>
    <dgm:pt modelId="{48CCD22F-A7E1-4B31-9F8D-ABA1A29E489A}">
      <dgm:prSet phldrT="[Text]"/>
      <dgm:spPr>
        <a:solidFill>
          <a:srgbClr val="B22134"/>
        </a:solidFill>
      </dgm:spPr>
      <dgm:t>
        <a:bodyPr/>
        <a:lstStyle/>
        <a:p>
          <a:r>
            <a:rPr lang="en-US" b="1" dirty="0"/>
            <a:t>Explore Scholarships</a:t>
          </a:r>
          <a:r>
            <a:rPr lang="en-US" dirty="0"/>
            <a:t>	</a:t>
          </a:r>
        </a:p>
      </dgm:t>
    </dgm:pt>
    <dgm:pt modelId="{8490171D-C870-4E1C-B372-CA581D16D42A}" type="parTrans" cxnId="{E62D48E2-DF71-4666-A5B3-E1A3E8FAA3B1}">
      <dgm:prSet/>
      <dgm:spPr/>
      <dgm:t>
        <a:bodyPr/>
        <a:lstStyle/>
        <a:p>
          <a:endParaRPr lang="en-US"/>
        </a:p>
      </dgm:t>
    </dgm:pt>
    <dgm:pt modelId="{2FBA25BF-4383-4917-9E89-0EFB9AEEBDEF}" type="sibTrans" cxnId="{E62D48E2-DF71-4666-A5B3-E1A3E8FAA3B1}">
      <dgm:prSet/>
      <dgm:spPr/>
      <dgm:t>
        <a:bodyPr/>
        <a:lstStyle/>
        <a:p>
          <a:endParaRPr lang="en-US"/>
        </a:p>
      </dgm:t>
    </dgm:pt>
    <dgm:pt modelId="{C1CA04C5-8DCF-4F1B-A5F3-4F6F0F1B8AFD}" type="pres">
      <dgm:prSet presAssocID="{BC784DF9-A29E-412B-B1BD-8B3488D9496D}" presName="Name0" presStyleCnt="0">
        <dgm:presLayoutVars>
          <dgm:dir/>
          <dgm:resizeHandles val="exact"/>
        </dgm:presLayoutVars>
      </dgm:prSet>
      <dgm:spPr/>
    </dgm:pt>
    <dgm:pt modelId="{25141C43-A401-419F-BE17-1599299ED8AE}" type="pres">
      <dgm:prSet presAssocID="{BC784DF9-A29E-412B-B1BD-8B3488D9496D}" presName="cycle" presStyleCnt="0"/>
      <dgm:spPr/>
    </dgm:pt>
    <dgm:pt modelId="{8055009B-D8FF-482E-BDF7-E2F3A8C7436B}" type="pres">
      <dgm:prSet presAssocID="{E44301BA-9378-44F2-92E3-6A5A73E9FA8E}" presName="nodeFirstNode" presStyleLbl="node1" presStyleIdx="0" presStyleCnt="5">
        <dgm:presLayoutVars>
          <dgm:bulletEnabled val="1"/>
        </dgm:presLayoutVars>
      </dgm:prSet>
      <dgm:spPr/>
    </dgm:pt>
    <dgm:pt modelId="{25033EC1-3759-4BD0-8EDD-31A42FCDD63B}" type="pres">
      <dgm:prSet presAssocID="{559169AA-154F-45E6-A9CD-26AE8E0838BA}" presName="sibTransFirstNode" presStyleLbl="bgShp" presStyleIdx="0" presStyleCnt="1"/>
      <dgm:spPr/>
    </dgm:pt>
    <dgm:pt modelId="{4C2530B7-FAC5-4ED0-8F61-87F599BF3A74}" type="pres">
      <dgm:prSet presAssocID="{28C3AA07-EA4F-4B98-B299-AA487AFAA5D7}" presName="nodeFollowingNodes" presStyleLbl="node1" presStyleIdx="1" presStyleCnt="5">
        <dgm:presLayoutVars>
          <dgm:bulletEnabled val="1"/>
        </dgm:presLayoutVars>
      </dgm:prSet>
      <dgm:spPr/>
    </dgm:pt>
    <dgm:pt modelId="{02147307-286F-471E-9CF0-64C466311E9B}" type="pres">
      <dgm:prSet presAssocID="{8DD19395-D712-43BB-A3EF-F58962BF486B}" presName="nodeFollowingNodes" presStyleLbl="node1" presStyleIdx="2" presStyleCnt="5">
        <dgm:presLayoutVars>
          <dgm:bulletEnabled val="1"/>
        </dgm:presLayoutVars>
      </dgm:prSet>
      <dgm:spPr/>
    </dgm:pt>
    <dgm:pt modelId="{4277CDC3-55AA-4B83-BD43-E3F7078FDC69}" type="pres">
      <dgm:prSet presAssocID="{028B0F69-71B1-4848-A697-906CA2EEA3C3}" presName="nodeFollowingNodes" presStyleLbl="node1" presStyleIdx="3" presStyleCnt="5">
        <dgm:presLayoutVars>
          <dgm:bulletEnabled val="1"/>
        </dgm:presLayoutVars>
      </dgm:prSet>
      <dgm:spPr/>
    </dgm:pt>
    <dgm:pt modelId="{85B3136D-F1DC-43CF-93FF-42C157B720BE}" type="pres">
      <dgm:prSet presAssocID="{48CCD22F-A7E1-4B31-9F8D-ABA1A29E489A}" presName="nodeFollowingNodes" presStyleLbl="node1" presStyleIdx="4" presStyleCnt="5">
        <dgm:presLayoutVars>
          <dgm:bulletEnabled val="1"/>
        </dgm:presLayoutVars>
      </dgm:prSet>
      <dgm:spPr/>
    </dgm:pt>
  </dgm:ptLst>
  <dgm:cxnLst>
    <dgm:cxn modelId="{FE662405-D8E0-4F91-8D46-A1C1C2225B53}" type="presOf" srcId="{028B0F69-71B1-4848-A697-906CA2EEA3C3}" destId="{4277CDC3-55AA-4B83-BD43-E3F7078FDC69}" srcOrd="0" destOrd="0" presId="urn:microsoft.com/office/officeart/2005/8/layout/cycle3"/>
    <dgm:cxn modelId="{20363710-E9BC-47BD-B7DA-607413F59BD2}" type="presOf" srcId="{BC784DF9-A29E-412B-B1BD-8B3488D9496D}" destId="{C1CA04C5-8DCF-4F1B-A5F3-4F6F0F1B8AFD}" srcOrd="0" destOrd="0" presId="urn:microsoft.com/office/officeart/2005/8/layout/cycle3"/>
    <dgm:cxn modelId="{C1D7AE11-6A22-45D4-A6B0-5E35C0CFCAD6}" srcId="{BC784DF9-A29E-412B-B1BD-8B3488D9496D}" destId="{E44301BA-9378-44F2-92E3-6A5A73E9FA8E}" srcOrd="0" destOrd="0" parTransId="{95055821-85E7-41D1-8233-9D900D4390F8}" sibTransId="{559169AA-154F-45E6-A9CD-26AE8E0838BA}"/>
    <dgm:cxn modelId="{452E1E18-E6BE-4B24-BC3D-11A562BCA66B}" type="presOf" srcId="{8DD19395-D712-43BB-A3EF-F58962BF486B}" destId="{02147307-286F-471E-9CF0-64C466311E9B}" srcOrd="0" destOrd="0" presId="urn:microsoft.com/office/officeart/2005/8/layout/cycle3"/>
    <dgm:cxn modelId="{A53F0F67-9DB4-4250-99C0-233AABE1B6A3}" srcId="{BC784DF9-A29E-412B-B1BD-8B3488D9496D}" destId="{8DD19395-D712-43BB-A3EF-F58962BF486B}" srcOrd="2" destOrd="0" parTransId="{AA3AABF6-DD8C-4DD6-8A40-A47B7B14D64E}" sibTransId="{691C458B-C81C-4EC5-A621-E96A9B910889}"/>
    <dgm:cxn modelId="{8DE2856C-3031-4EDC-8EC4-380467B6B043}" srcId="{BC784DF9-A29E-412B-B1BD-8B3488D9496D}" destId="{028B0F69-71B1-4848-A697-906CA2EEA3C3}" srcOrd="3" destOrd="0" parTransId="{913A8CB6-3FE5-4E1E-97DF-17AC5CE512CA}" sibTransId="{4D87C3B0-3FA1-4671-A931-2E235DD253DD}"/>
    <dgm:cxn modelId="{0279F450-6B75-46DB-B361-28BC3342893A}" type="presOf" srcId="{28C3AA07-EA4F-4B98-B299-AA487AFAA5D7}" destId="{4C2530B7-FAC5-4ED0-8F61-87F599BF3A74}" srcOrd="0" destOrd="0" presId="urn:microsoft.com/office/officeart/2005/8/layout/cycle3"/>
    <dgm:cxn modelId="{D8E2197A-1E9E-47DC-9DD5-FD7D30FA1BAE}" srcId="{BC784DF9-A29E-412B-B1BD-8B3488D9496D}" destId="{28C3AA07-EA4F-4B98-B299-AA487AFAA5D7}" srcOrd="1" destOrd="0" parTransId="{7A037AE4-AD0A-49B5-9B24-607B6C0FCAE5}" sibTransId="{9DF2DDEE-0438-495F-AD07-CCC06A0066DF}"/>
    <dgm:cxn modelId="{60F0A691-D7EF-456B-9990-5B7A616B2C20}" type="presOf" srcId="{559169AA-154F-45E6-A9CD-26AE8E0838BA}" destId="{25033EC1-3759-4BD0-8EDD-31A42FCDD63B}" srcOrd="0" destOrd="0" presId="urn:microsoft.com/office/officeart/2005/8/layout/cycle3"/>
    <dgm:cxn modelId="{0470D7DD-6004-4C2B-A18A-61D058EBDF5F}" type="presOf" srcId="{E44301BA-9378-44F2-92E3-6A5A73E9FA8E}" destId="{8055009B-D8FF-482E-BDF7-E2F3A8C7436B}" srcOrd="0" destOrd="0" presId="urn:microsoft.com/office/officeart/2005/8/layout/cycle3"/>
    <dgm:cxn modelId="{E62D48E2-DF71-4666-A5B3-E1A3E8FAA3B1}" srcId="{BC784DF9-A29E-412B-B1BD-8B3488D9496D}" destId="{48CCD22F-A7E1-4B31-9F8D-ABA1A29E489A}" srcOrd="4" destOrd="0" parTransId="{8490171D-C870-4E1C-B372-CA581D16D42A}" sibTransId="{2FBA25BF-4383-4917-9E89-0EFB9AEEBDEF}"/>
    <dgm:cxn modelId="{0D2F49EB-6990-47A6-9553-A09FD56664EA}" type="presOf" srcId="{48CCD22F-A7E1-4B31-9F8D-ABA1A29E489A}" destId="{85B3136D-F1DC-43CF-93FF-42C157B720BE}" srcOrd="0" destOrd="0" presId="urn:microsoft.com/office/officeart/2005/8/layout/cycle3"/>
    <dgm:cxn modelId="{2D796FE9-F5CF-4872-8C56-84793DD6616E}" type="presParOf" srcId="{C1CA04C5-8DCF-4F1B-A5F3-4F6F0F1B8AFD}" destId="{25141C43-A401-419F-BE17-1599299ED8AE}" srcOrd="0" destOrd="0" presId="urn:microsoft.com/office/officeart/2005/8/layout/cycle3"/>
    <dgm:cxn modelId="{828FF4BE-36AC-4CDE-A76F-B4C4A42DAF06}" type="presParOf" srcId="{25141C43-A401-419F-BE17-1599299ED8AE}" destId="{8055009B-D8FF-482E-BDF7-E2F3A8C7436B}" srcOrd="0" destOrd="0" presId="urn:microsoft.com/office/officeart/2005/8/layout/cycle3"/>
    <dgm:cxn modelId="{282169C5-2369-4A7F-80E8-C3D2647F9556}" type="presParOf" srcId="{25141C43-A401-419F-BE17-1599299ED8AE}" destId="{25033EC1-3759-4BD0-8EDD-31A42FCDD63B}" srcOrd="1" destOrd="0" presId="urn:microsoft.com/office/officeart/2005/8/layout/cycle3"/>
    <dgm:cxn modelId="{F4716974-02E4-487F-A639-E344E5FCED21}" type="presParOf" srcId="{25141C43-A401-419F-BE17-1599299ED8AE}" destId="{4C2530B7-FAC5-4ED0-8F61-87F599BF3A74}" srcOrd="2" destOrd="0" presId="urn:microsoft.com/office/officeart/2005/8/layout/cycle3"/>
    <dgm:cxn modelId="{F931880E-B7CC-4234-8682-A923C93640E9}" type="presParOf" srcId="{25141C43-A401-419F-BE17-1599299ED8AE}" destId="{02147307-286F-471E-9CF0-64C466311E9B}" srcOrd="3" destOrd="0" presId="urn:microsoft.com/office/officeart/2005/8/layout/cycle3"/>
    <dgm:cxn modelId="{BBF61E24-18C1-4475-915C-B667AA1AC02C}" type="presParOf" srcId="{25141C43-A401-419F-BE17-1599299ED8AE}" destId="{4277CDC3-55AA-4B83-BD43-E3F7078FDC69}" srcOrd="4" destOrd="0" presId="urn:microsoft.com/office/officeart/2005/8/layout/cycle3"/>
    <dgm:cxn modelId="{376AB316-826F-47A2-BE3F-63A25B92B23B}" type="presParOf" srcId="{25141C43-A401-419F-BE17-1599299ED8AE}" destId="{85B3136D-F1DC-43CF-93FF-42C157B720B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7F1C-72CE-4F3E-B179-CF660146946D}">
      <dsp:nvSpPr>
        <dsp:cNvPr id="0" name=""/>
        <dsp:cNvSpPr/>
      </dsp:nvSpPr>
      <dsp:spPr>
        <a:xfrm>
          <a:off x="4580" y="1516915"/>
          <a:ext cx="1599307" cy="1919168"/>
        </a:xfrm>
        <a:prstGeom prst="roundRect">
          <a:avLst>
            <a:gd name="adj" fmla="val 5000"/>
          </a:avLst>
        </a:prstGeom>
        <a:solidFill>
          <a:srgbClr val="007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chemeClr val="accent4">
                <a:lumMod val="20000"/>
                <a:lumOff val="80000"/>
              </a:schemeClr>
            </a:solidFill>
          </a:endParaRPr>
        </a:p>
      </dsp:txBody>
      <dsp:txXfrm rot="16200000">
        <a:off x="-622347" y="2143844"/>
        <a:ext cx="1573718" cy="319861"/>
      </dsp:txXfrm>
    </dsp:sp>
    <dsp:sp modelId="{F16AD0C3-2CD0-4A4E-8FEB-8A20181739CA}">
      <dsp:nvSpPr>
        <dsp:cNvPr id="0" name=""/>
        <dsp:cNvSpPr/>
      </dsp:nvSpPr>
      <dsp:spPr>
        <a:xfrm>
          <a:off x="324442"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Look for FREE money first</a:t>
          </a:r>
        </a:p>
      </dsp:txBody>
      <dsp:txXfrm>
        <a:off x="324442" y="1516915"/>
        <a:ext cx="1191483" cy="1919168"/>
      </dsp:txXfrm>
    </dsp:sp>
    <dsp:sp modelId="{9DCD1020-47A3-4A6B-9795-8859208FE452}">
      <dsp:nvSpPr>
        <dsp:cNvPr id="0" name=""/>
        <dsp:cNvSpPr/>
      </dsp:nvSpPr>
      <dsp:spPr>
        <a:xfrm>
          <a:off x="1659863" y="1516915"/>
          <a:ext cx="1599307" cy="1919168"/>
        </a:xfrm>
        <a:prstGeom prst="roundRect">
          <a:avLst>
            <a:gd name="adj" fmla="val 5000"/>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C84E1F"/>
            </a:solidFill>
          </a:endParaRPr>
        </a:p>
      </dsp:txBody>
      <dsp:txXfrm rot="16200000">
        <a:off x="1032935" y="2143844"/>
        <a:ext cx="1573718" cy="319861"/>
      </dsp:txXfrm>
    </dsp:sp>
    <dsp:sp modelId="{7E06D85D-2790-4371-ABA1-4486A7E69841}">
      <dsp:nvSpPr>
        <dsp:cNvPr id="0" name=""/>
        <dsp:cNvSpPr/>
      </dsp:nvSpPr>
      <dsp:spPr>
        <a:xfrm rot="5400000">
          <a:off x="1526892" y="2329884"/>
          <a:ext cx="281935" cy="239896"/>
        </a:xfrm>
        <a:prstGeom prst="flowChartExtract">
          <a:avLst/>
        </a:prstGeom>
        <a:solidFill>
          <a:schemeClr val="bg1"/>
        </a:solidFill>
        <a:ln w="12700" cap="flat" cmpd="sng" algn="ctr">
          <a:solidFill>
            <a:srgbClr val="007299"/>
          </a:solidFill>
          <a:prstDash val="solid"/>
          <a:miter lim="800000"/>
        </a:ln>
        <a:effectLst/>
      </dsp:spPr>
      <dsp:style>
        <a:lnRef idx="2">
          <a:scrgbClr r="0" g="0" b="0"/>
        </a:lnRef>
        <a:fillRef idx="1">
          <a:scrgbClr r="0" g="0" b="0"/>
        </a:fillRef>
        <a:effectRef idx="0">
          <a:scrgbClr r="0" g="0" b="0"/>
        </a:effectRef>
        <a:fontRef idx="minor"/>
      </dsp:style>
    </dsp:sp>
    <dsp:sp modelId="{D2114065-7F3E-4672-87F2-F28C534DFD1D}">
      <dsp:nvSpPr>
        <dsp:cNvPr id="0" name=""/>
        <dsp:cNvSpPr/>
      </dsp:nvSpPr>
      <dsp:spPr>
        <a:xfrm>
          <a:off x="1979725"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Know your specific deadlines</a:t>
          </a:r>
        </a:p>
      </dsp:txBody>
      <dsp:txXfrm>
        <a:off x="1979725" y="1516915"/>
        <a:ext cx="1191483" cy="1919168"/>
      </dsp:txXfrm>
    </dsp:sp>
    <dsp:sp modelId="{826E06AA-943A-4B5D-8791-1C38EA1323D2}">
      <dsp:nvSpPr>
        <dsp:cNvPr id="0" name=""/>
        <dsp:cNvSpPr/>
      </dsp:nvSpPr>
      <dsp:spPr>
        <a:xfrm>
          <a:off x="3315146" y="1516915"/>
          <a:ext cx="1599307" cy="1919168"/>
        </a:xfrm>
        <a:prstGeom prst="roundRect">
          <a:avLst>
            <a:gd name="adj" fmla="val 5000"/>
          </a:avLst>
        </a:prstGeom>
        <a:solidFill>
          <a:srgbClr val="417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2688218" y="2143844"/>
        <a:ext cx="1573718" cy="319861"/>
      </dsp:txXfrm>
    </dsp:sp>
    <dsp:sp modelId="{79B03D78-7110-427A-BF41-E1A3627E32FA}">
      <dsp:nvSpPr>
        <dsp:cNvPr id="0" name=""/>
        <dsp:cNvSpPr/>
      </dsp:nvSpPr>
      <dsp:spPr>
        <a:xfrm rot="5400000">
          <a:off x="3182175" y="2329884"/>
          <a:ext cx="281935" cy="239896"/>
        </a:xfrm>
        <a:prstGeom prst="flowChartExtract">
          <a:avLst/>
        </a:prstGeom>
        <a:solidFill>
          <a:schemeClr val="lt1">
            <a:hueOff val="0"/>
            <a:satOff val="0"/>
            <a:lumOff val="0"/>
            <a:alphaOff val="0"/>
          </a:schemeClr>
        </a:solidFill>
        <a:ln w="12700" cap="flat" cmpd="sng" algn="ctr">
          <a:solidFill>
            <a:srgbClr val="92278F"/>
          </a:solidFill>
          <a:prstDash val="solid"/>
          <a:miter lim="800000"/>
        </a:ln>
        <a:effectLst/>
      </dsp:spPr>
      <dsp:style>
        <a:lnRef idx="2">
          <a:scrgbClr r="0" g="0" b="0"/>
        </a:lnRef>
        <a:fillRef idx="1">
          <a:scrgbClr r="0" g="0" b="0"/>
        </a:fillRef>
        <a:effectRef idx="0">
          <a:scrgbClr r="0" g="0" b="0"/>
        </a:effectRef>
        <a:fontRef idx="minor"/>
      </dsp:style>
    </dsp:sp>
    <dsp:sp modelId="{02963E2F-8E27-490D-A3C5-BC5F4CB9D19E}">
      <dsp:nvSpPr>
        <dsp:cNvPr id="0" name=""/>
        <dsp:cNvSpPr/>
      </dsp:nvSpPr>
      <dsp:spPr>
        <a:xfrm>
          <a:off x="3635007"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Fill out the FAFSA</a:t>
          </a:r>
        </a:p>
      </dsp:txBody>
      <dsp:txXfrm>
        <a:off x="3635007" y="1516915"/>
        <a:ext cx="1191483" cy="1919168"/>
      </dsp:txXfrm>
    </dsp:sp>
    <dsp:sp modelId="{D7FB5771-AD04-4B16-B3CC-4B592CFBC5B0}">
      <dsp:nvSpPr>
        <dsp:cNvPr id="0" name=""/>
        <dsp:cNvSpPr/>
      </dsp:nvSpPr>
      <dsp:spPr>
        <a:xfrm>
          <a:off x="4970429" y="1516915"/>
          <a:ext cx="1599307" cy="1919168"/>
        </a:xfrm>
        <a:prstGeom prst="roundRect">
          <a:avLst>
            <a:gd name="adj" fmla="val 5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4343500" y="2143844"/>
        <a:ext cx="1573718" cy="319861"/>
      </dsp:txXfrm>
    </dsp:sp>
    <dsp:sp modelId="{6E382471-836E-4D07-B20A-100CA19702A6}">
      <dsp:nvSpPr>
        <dsp:cNvPr id="0" name=""/>
        <dsp:cNvSpPr/>
      </dsp:nvSpPr>
      <dsp:spPr>
        <a:xfrm rot="5400000">
          <a:off x="4837457" y="2329884"/>
          <a:ext cx="281935" cy="239896"/>
        </a:xfrm>
        <a:prstGeom prst="flowChartExtract">
          <a:avLst/>
        </a:prstGeom>
        <a:solidFill>
          <a:schemeClr val="lt1">
            <a:hueOff val="0"/>
            <a:satOff val="0"/>
            <a:lumOff val="0"/>
            <a:alphaOff val="0"/>
          </a:schemeClr>
        </a:solidFill>
        <a:ln w="12700" cap="flat" cmpd="sng" algn="ctr">
          <a:solidFill>
            <a:srgbClr val="41762C"/>
          </a:solidFill>
          <a:prstDash val="solid"/>
          <a:miter lim="800000"/>
        </a:ln>
        <a:effectLst/>
      </dsp:spPr>
      <dsp:style>
        <a:lnRef idx="2">
          <a:scrgbClr r="0" g="0" b="0"/>
        </a:lnRef>
        <a:fillRef idx="1">
          <a:scrgbClr r="0" g="0" b="0"/>
        </a:fillRef>
        <a:effectRef idx="0">
          <a:scrgbClr r="0" g="0" b="0"/>
        </a:effectRef>
        <a:fontRef idx="minor"/>
      </dsp:style>
    </dsp:sp>
    <dsp:sp modelId="{6DDBBB07-39A4-4748-AEF1-17756B3A5CCE}">
      <dsp:nvSpPr>
        <dsp:cNvPr id="0" name=""/>
        <dsp:cNvSpPr/>
      </dsp:nvSpPr>
      <dsp:spPr>
        <a:xfrm>
          <a:off x="5290290"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Compare schools financial aid offers carefully</a:t>
          </a:r>
        </a:p>
      </dsp:txBody>
      <dsp:txXfrm>
        <a:off x="5290290" y="1516915"/>
        <a:ext cx="1191483" cy="1919168"/>
      </dsp:txXfrm>
    </dsp:sp>
    <dsp:sp modelId="{DCF3C3A4-CAB0-459F-9FE9-FB72E8D4FD5D}">
      <dsp:nvSpPr>
        <dsp:cNvPr id="0" name=""/>
        <dsp:cNvSpPr/>
      </dsp:nvSpPr>
      <dsp:spPr>
        <a:xfrm>
          <a:off x="6625712" y="1516915"/>
          <a:ext cx="1599307" cy="1919168"/>
        </a:xfrm>
        <a:prstGeom prst="roundRect">
          <a:avLst>
            <a:gd name="adj" fmla="val 5000"/>
          </a:avLst>
        </a:prstGeom>
        <a:solidFill>
          <a:srgbClr val="B221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5998783" y="2143844"/>
        <a:ext cx="1573718" cy="319861"/>
      </dsp:txXfrm>
    </dsp:sp>
    <dsp:sp modelId="{06D84132-C768-4BF8-B7BC-4BBF051A18E9}">
      <dsp:nvSpPr>
        <dsp:cNvPr id="0" name=""/>
        <dsp:cNvSpPr/>
      </dsp:nvSpPr>
      <dsp:spPr>
        <a:xfrm rot="5400000">
          <a:off x="6492740" y="2329884"/>
          <a:ext cx="281935" cy="239896"/>
        </a:xfrm>
        <a:prstGeom prst="flowChartExtract">
          <a:avLst/>
        </a:prstGeom>
        <a:solidFill>
          <a:schemeClr val="lt1">
            <a:hueOff val="0"/>
            <a:satOff val="0"/>
            <a:lumOff val="0"/>
            <a:alphaOff val="0"/>
          </a:schemeClr>
        </a:solidFill>
        <a:ln w="12700" cap="flat" cmpd="sng" algn="ctr">
          <a:solidFill>
            <a:srgbClr val="FF9900"/>
          </a:solidFill>
          <a:prstDash val="solid"/>
          <a:miter lim="800000"/>
        </a:ln>
        <a:effectLst/>
      </dsp:spPr>
      <dsp:style>
        <a:lnRef idx="2">
          <a:scrgbClr r="0" g="0" b="0"/>
        </a:lnRef>
        <a:fillRef idx="1">
          <a:scrgbClr r="0" g="0" b="0"/>
        </a:fillRef>
        <a:effectRef idx="0">
          <a:scrgbClr r="0" g="0" b="0"/>
        </a:effectRef>
        <a:fontRef idx="minor"/>
      </dsp:style>
    </dsp:sp>
    <dsp:sp modelId="{EDCF73D7-A6B7-4A9B-9135-921CCE6684B3}">
      <dsp:nvSpPr>
        <dsp:cNvPr id="0" name=""/>
        <dsp:cNvSpPr/>
      </dsp:nvSpPr>
      <dsp:spPr>
        <a:xfrm>
          <a:off x="6945573"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Be sure you have the money you need</a:t>
          </a:r>
        </a:p>
      </dsp:txBody>
      <dsp:txXfrm>
        <a:off x="6945573" y="1516915"/>
        <a:ext cx="1191483" cy="191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C1308-535F-46F8-B8BF-A53E8747AA42}">
      <dsp:nvSpPr>
        <dsp:cNvPr id="0" name=""/>
        <dsp:cNvSpPr/>
      </dsp:nvSpPr>
      <dsp:spPr>
        <a:xfrm>
          <a:off x="2023872" y="1025"/>
          <a:ext cx="2276856" cy="597079"/>
        </a:xfrm>
        <a:prstGeom prst="roundRect">
          <a:avLst/>
        </a:prstGeom>
        <a:solidFill>
          <a:srgbClr val="007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Username</a:t>
          </a:r>
        </a:p>
      </dsp:txBody>
      <dsp:txXfrm>
        <a:off x="2053019" y="30172"/>
        <a:ext cx="2218562" cy="538785"/>
      </dsp:txXfrm>
    </dsp:sp>
    <dsp:sp modelId="{C83FF743-DB74-40B2-8994-E2B195D588E9}">
      <dsp:nvSpPr>
        <dsp:cNvPr id="0" name=""/>
        <dsp:cNvSpPr/>
      </dsp:nvSpPr>
      <dsp:spPr>
        <a:xfrm>
          <a:off x="2023872" y="627959"/>
          <a:ext cx="2276856" cy="597079"/>
        </a:xfrm>
        <a:prstGeom prst="roundRect">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Password</a:t>
          </a:r>
        </a:p>
      </dsp:txBody>
      <dsp:txXfrm>
        <a:off x="2053019" y="657106"/>
        <a:ext cx="2218562" cy="538785"/>
      </dsp:txXfrm>
    </dsp:sp>
    <dsp:sp modelId="{5ABAE2EC-B456-4F55-840B-A916948DFF98}">
      <dsp:nvSpPr>
        <dsp:cNvPr id="0" name=""/>
        <dsp:cNvSpPr/>
      </dsp:nvSpPr>
      <dsp:spPr>
        <a:xfrm>
          <a:off x="2023872" y="1254893"/>
          <a:ext cx="2276856" cy="597079"/>
        </a:xfrm>
        <a:prstGeom prst="roundRect">
          <a:avLst/>
        </a:prstGeom>
        <a:solidFill>
          <a:srgbClr val="417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Email Address</a:t>
          </a:r>
        </a:p>
      </dsp:txBody>
      <dsp:txXfrm>
        <a:off x="2053019" y="1284040"/>
        <a:ext cx="2218562" cy="538785"/>
      </dsp:txXfrm>
    </dsp:sp>
    <dsp:sp modelId="{A11E403A-59F4-4CDF-85D2-A5C9F17CA729}">
      <dsp:nvSpPr>
        <dsp:cNvPr id="0" name=""/>
        <dsp:cNvSpPr/>
      </dsp:nvSpPr>
      <dsp:spPr>
        <a:xfrm>
          <a:off x="2023872" y="1881826"/>
          <a:ext cx="2276856" cy="597079"/>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Mobile Phone</a:t>
          </a:r>
        </a:p>
      </dsp:txBody>
      <dsp:txXfrm>
        <a:off x="2053019" y="1910973"/>
        <a:ext cx="2218562" cy="538785"/>
      </dsp:txXfrm>
    </dsp:sp>
    <dsp:sp modelId="{D01A4EEB-3211-466D-828F-09AB43CFEDBD}">
      <dsp:nvSpPr>
        <dsp:cNvPr id="0" name=""/>
        <dsp:cNvSpPr/>
      </dsp:nvSpPr>
      <dsp:spPr>
        <a:xfrm>
          <a:off x="2023872" y="2508760"/>
          <a:ext cx="2276856" cy="597079"/>
        </a:xfrm>
        <a:prstGeom prst="roundRect">
          <a:avLst/>
        </a:prstGeom>
        <a:solidFill>
          <a:srgbClr val="B2213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Security Questions</a:t>
          </a:r>
        </a:p>
      </dsp:txBody>
      <dsp:txXfrm>
        <a:off x="2053019" y="2537907"/>
        <a:ext cx="2218562" cy="538785"/>
      </dsp:txXfrm>
    </dsp:sp>
    <dsp:sp modelId="{5AE3ACCF-79EC-4C34-B90C-7FE45960D485}">
      <dsp:nvSpPr>
        <dsp:cNvPr id="0" name=""/>
        <dsp:cNvSpPr/>
      </dsp:nvSpPr>
      <dsp:spPr>
        <a:xfrm>
          <a:off x="2023872" y="3135694"/>
          <a:ext cx="2276856" cy="597079"/>
        </a:xfrm>
        <a:prstGeom prst="roundRect">
          <a:avLst/>
        </a:prstGeom>
        <a:solidFill>
          <a:srgbClr val="004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Social Security Number</a:t>
          </a:r>
        </a:p>
      </dsp:txBody>
      <dsp:txXfrm>
        <a:off x="2053019" y="3164841"/>
        <a:ext cx="2218562" cy="538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54C2-676C-4CA3-A9EA-6D95CAF8CBC2}">
      <dsp:nvSpPr>
        <dsp:cNvPr id="0" name=""/>
        <dsp:cNvSpPr/>
      </dsp:nvSpPr>
      <dsp:spPr>
        <a:xfrm>
          <a:off x="1060" y="429381"/>
          <a:ext cx="4135561" cy="2481336"/>
        </a:xfrm>
        <a:prstGeom prst="rect">
          <a:avLst/>
        </a:prstGeom>
        <a:solidFill>
          <a:srgbClr val="007299"/>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Studentaid.gov</a:t>
          </a:r>
        </a:p>
      </dsp:txBody>
      <dsp:txXfrm>
        <a:off x="1060" y="429381"/>
        <a:ext cx="4135561" cy="2481336"/>
      </dsp:txXfrm>
    </dsp:sp>
    <dsp:sp modelId="{5DD566F6-7AA9-4B94-AB1C-A6C37C245F0D}">
      <dsp:nvSpPr>
        <dsp:cNvPr id="0" name=""/>
        <dsp:cNvSpPr/>
      </dsp:nvSpPr>
      <dsp:spPr>
        <a:xfrm>
          <a:off x="4550178" y="429381"/>
          <a:ext cx="4135561" cy="2481336"/>
        </a:xfrm>
        <a:prstGeom prst="rect">
          <a:avLst/>
        </a:prstGeom>
        <a:solidFill>
          <a:srgbClr val="41762C"/>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PDF at studentaid.gov or </a:t>
          </a:r>
        </a:p>
        <a:p>
          <a:pPr marL="0" lvl="0" indent="0" algn="ctr" defTabSz="800100">
            <a:lnSpc>
              <a:spcPct val="90000"/>
            </a:lnSpc>
            <a:spcBef>
              <a:spcPct val="0"/>
            </a:spcBef>
            <a:spcAft>
              <a:spcPct val="35000"/>
            </a:spcAft>
            <a:buNone/>
          </a:pPr>
          <a:r>
            <a:rPr lang="en-US" sz="1800" b="1" kern="1200" dirty="0"/>
            <a:t>1-800-433-3243.</a:t>
          </a:r>
        </a:p>
      </dsp:txBody>
      <dsp:txXfrm>
        <a:off x="4550178" y="429381"/>
        <a:ext cx="4135561" cy="2481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4E4F6-DC48-4F5B-9164-DF5D27E6028C}">
      <dsp:nvSpPr>
        <dsp:cNvPr id="0" name=""/>
        <dsp:cNvSpPr/>
      </dsp:nvSpPr>
      <dsp:spPr>
        <a:xfrm>
          <a:off x="320460" y="171"/>
          <a:ext cx="1853359" cy="127696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A66EA-0F6E-4730-83B2-93C37DC3F868}">
      <dsp:nvSpPr>
        <dsp:cNvPr id="0" name=""/>
        <dsp:cNvSpPr/>
      </dsp:nvSpPr>
      <dsp:spPr>
        <a:xfrm>
          <a:off x="320460" y="1277135"/>
          <a:ext cx="1853359" cy="68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92278F"/>
              </a:solidFill>
            </a:rPr>
            <a:t>Social Security Numbers</a:t>
          </a:r>
          <a:endParaRPr lang="en-US" sz="1200" kern="1200" dirty="0">
            <a:solidFill>
              <a:srgbClr val="92278F"/>
            </a:solidFill>
          </a:endParaRPr>
        </a:p>
      </dsp:txBody>
      <dsp:txXfrm>
        <a:off x="320460" y="1277135"/>
        <a:ext cx="1853359" cy="687596"/>
      </dsp:txXfrm>
    </dsp:sp>
    <dsp:sp modelId="{7332B86F-57D0-4049-ABB1-A7A2583B13AA}">
      <dsp:nvSpPr>
        <dsp:cNvPr id="0" name=""/>
        <dsp:cNvSpPr/>
      </dsp:nvSpPr>
      <dsp:spPr>
        <a:xfrm>
          <a:off x="2359233" y="171"/>
          <a:ext cx="1853359" cy="127696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79004-6789-4751-BA59-63EA84AFFC5C}">
      <dsp:nvSpPr>
        <dsp:cNvPr id="0" name=""/>
        <dsp:cNvSpPr/>
      </dsp:nvSpPr>
      <dsp:spPr>
        <a:xfrm>
          <a:off x="2359233" y="1277135"/>
          <a:ext cx="1853359" cy="68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b="1" kern="1200" dirty="0">
              <a:solidFill>
                <a:srgbClr val="92278F"/>
              </a:solidFill>
            </a:rPr>
            <a:t>Federal Tax Returns and </a:t>
          </a:r>
        </a:p>
        <a:p>
          <a:pPr marL="0" lvl="0" indent="0" algn="ctr" defTabSz="488950">
            <a:lnSpc>
              <a:spcPct val="90000"/>
            </a:lnSpc>
            <a:spcBef>
              <a:spcPct val="0"/>
            </a:spcBef>
            <a:spcAft>
              <a:spcPct val="35000"/>
            </a:spcAft>
            <a:buNone/>
          </a:pPr>
          <a:r>
            <a:rPr lang="en-US" sz="1100" b="1" kern="1200" dirty="0">
              <a:solidFill>
                <a:srgbClr val="92278F"/>
              </a:solidFill>
            </a:rPr>
            <a:t>W-2’s (2021)</a:t>
          </a:r>
        </a:p>
      </dsp:txBody>
      <dsp:txXfrm>
        <a:off x="2359233" y="1277135"/>
        <a:ext cx="1853359" cy="687596"/>
      </dsp:txXfrm>
    </dsp:sp>
    <dsp:sp modelId="{8A85B53B-2484-463B-A627-E52EFB0D49FE}">
      <dsp:nvSpPr>
        <dsp:cNvPr id="0" name=""/>
        <dsp:cNvSpPr/>
      </dsp:nvSpPr>
      <dsp:spPr>
        <a:xfrm>
          <a:off x="4398006" y="171"/>
          <a:ext cx="1853359" cy="127696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A9269-DAB5-41B5-8844-24968C22EB76}">
      <dsp:nvSpPr>
        <dsp:cNvPr id="0" name=""/>
        <dsp:cNvSpPr/>
      </dsp:nvSpPr>
      <dsp:spPr>
        <a:xfrm>
          <a:off x="4398006" y="1277135"/>
          <a:ext cx="1853359" cy="68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92278F"/>
              </a:solidFill>
            </a:rPr>
            <a:t>2021 Untaxed Income</a:t>
          </a:r>
        </a:p>
      </dsp:txBody>
      <dsp:txXfrm>
        <a:off x="4398006" y="1277135"/>
        <a:ext cx="1853359" cy="687596"/>
      </dsp:txXfrm>
    </dsp:sp>
    <dsp:sp modelId="{E5135F9B-CD95-45BD-ADFD-034527DF6B3A}">
      <dsp:nvSpPr>
        <dsp:cNvPr id="0" name=""/>
        <dsp:cNvSpPr/>
      </dsp:nvSpPr>
      <dsp:spPr>
        <a:xfrm>
          <a:off x="6436779" y="171"/>
          <a:ext cx="1853359" cy="127696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20BD4-E492-45B4-893A-50A398F2A6D1}">
      <dsp:nvSpPr>
        <dsp:cNvPr id="0" name=""/>
        <dsp:cNvSpPr/>
      </dsp:nvSpPr>
      <dsp:spPr>
        <a:xfrm>
          <a:off x="6436779" y="1277135"/>
          <a:ext cx="1853359" cy="68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b="1" kern="1200" dirty="0">
              <a:solidFill>
                <a:srgbClr val="92278F"/>
              </a:solidFill>
            </a:rPr>
            <a:t>Checking and Savings Account Statement Balances as of FAFSA Filing Date</a:t>
          </a:r>
        </a:p>
      </dsp:txBody>
      <dsp:txXfrm>
        <a:off x="6436779" y="1277135"/>
        <a:ext cx="1853359" cy="687596"/>
      </dsp:txXfrm>
    </dsp:sp>
    <dsp:sp modelId="{78650B2E-DF39-4797-B3FC-D58F56052257}">
      <dsp:nvSpPr>
        <dsp:cNvPr id="0" name=""/>
        <dsp:cNvSpPr/>
      </dsp:nvSpPr>
      <dsp:spPr>
        <a:xfrm>
          <a:off x="457205" y="2014543"/>
          <a:ext cx="1853359" cy="127696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01064-1E61-4E64-9199-03E3C0BA661C}">
      <dsp:nvSpPr>
        <dsp:cNvPr id="0" name=""/>
        <dsp:cNvSpPr/>
      </dsp:nvSpPr>
      <dsp:spPr>
        <a:xfrm>
          <a:off x="457205" y="3365251"/>
          <a:ext cx="1853359" cy="68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92278F"/>
              </a:solidFill>
            </a:rPr>
            <a:t>Investment Records</a:t>
          </a:r>
        </a:p>
      </dsp:txBody>
      <dsp:txXfrm>
        <a:off x="457205" y="3365251"/>
        <a:ext cx="1853359" cy="687596"/>
      </dsp:txXfrm>
    </dsp:sp>
    <dsp:sp modelId="{5095FD27-D2B9-4EF1-9D7C-18615F71B2A7}">
      <dsp:nvSpPr>
        <dsp:cNvPr id="0" name=""/>
        <dsp:cNvSpPr/>
      </dsp:nvSpPr>
      <dsp:spPr>
        <a:xfrm>
          <a:off x="2743198" y="2014543"/>
          <a:ext cx="1853359" cy="127696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BDC8D-3020-41B7-A161-4F5078C41800}">
      <dsp:nvSpPr>
        <dsp:cNvPr id="0" name=""/>
        <dsp:cNvSpPr/>
      </dsp:nvSpPr>
      <dsp:spPr>
        <a:xfrm>
          <a:off x="2743198" y="3352799"/>
          <a:ext cx="1853359" cy="68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92278F"/>
              </a:solidFill>
            </a:rPr>
            <a:t>Email Addresses</a:t>
          </a:r>
        </a:p>
      </dsp:txBody>
      <dsp:txXfrm>
        <a:off x="2743198" y="3352799"/>
        <a:ext cx="1853359" cy="6875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4326957"/>
          <a:ext cx="2743200" cy="473496"/>
        </a:xfrm>
        <a:prstGeom prst="rect">
          <a:avLst/>
        </a:prstGeom>
        <a:solidFill>
          <a:srgbClr val="E64E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Confirmation</a:t>
          </a:r>
        </a:p>
      </dsp:txBody>
      <dsp:txXfrm>
        <a:off x="0" y="4326957"/>
        <a:ext cx="2743200" cy="473496"/>
      </dsp:txXfrm>
    </dsp:sp>
    <dsp:sp modelId="{9DF7DD93-9B2D-7D40-B5BD-FD18D8C204C3}">
      <dsp:nvSpPr>
        <dsp:cNvPr id="0" name=""/>
        <dsp:cNvSpPr/>
      </dsp:nvSpPr>
      <dsp:spPr>
        <a:xfrm rot="10800000">
          <a:off x="0" y="3605822"/>
          <a:ext cx="2743200" cy="728237"/>
        </a:xfrm>
        <a:prstGeom prst="upArrowCallout">
          <a:avLst/>
        </a:prstGeom>
        <a:solidFill>
          <a:srgbClr val="004C6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Sign and Submit</a:t>
          </a:r>
        </a:p>
      </dsp:txBody>
      <dsp:txXfrm rot="10800000">
        <a:off x="0" y="3605822"/>
        <a:ext cx="2743200" cy="473187"/>
      </dsp:txXfrm>
    </dsp:sp>
    <dsp:sp modelId="{29E1BCAC-B334-C34E-A5E6-49A5A8E0557E}">
      <dsp:nvSpPr>
        <dsp:cNvPr id="0" name=""/>
        <dsp:cNvSpPr/>
      </dsp:nvSpPr>
      <dsp:spPr>
        <a:xfrm rot="10800000">
          <a:off x="0" y="2884687"/>
          <a:ext cx="2743200" cy="728237"/>
        </a:xfrm>
        <a:prstGeom prst="upArrowCallout">
          <a:avLst/>
        </a:prstGeom>
        <a:solidFill>
          <a:srgbClr val="B2213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Financial Information</a:t>
          </a:r>
        </a:p>
      </dsp:txBody>
      <dsp:txXfrm rot="10800000">
        <a:off x="0" y="2884687"/>
        <a:ext cx="2743200" cy="473187"/>
      </dsp:txXfrm>
    </dsp:sp>
    <dsp:sp modelId="{39B2DCCC-06B2-9147-B85C-251B0B85C69F}">
      <dsp:nvSpPr>
        <dsp:cNvPr id="0" name=""/>
        <dsp:cNvSpPr/>
      </dsp:nvSpPr>
      <dsp:spPr>
        <a:xfrm rot="10800000">
          <a:off x="0" y="2163551"/>
          <a:ext cx="2743200" cy="728237"/>
        </a:xfrm>
        <a:prstGeom prst="upArrowCallout">
          <a:avLst/>
        </a:prstGeom>
        <a:solidFill>
          <a:srgbClr val="FF99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Parent Demo-graphics</a:t>
          </a:r>
        </a:p>
      </dsp:txBody>
      <dsp:txXfrm rot="10800000">
        <a:off x="0" y="2163551"/>
        <a:ext cx="2743200" cy="473187"/>
      </dsp:txXfrm>
    </dsp:sp>
    <dsp:sp modelId="{4447368D-1B42-E042-9157-DE6E7613B097}">
      <dsp:nvSpPr>
        <dsp:cNvPr id="0" name=""/>
        <dsp:cNvSpPr/>
      </dsp:nvSpPr>
      <dsp:spPr>
        <a:xfrm rot="10800000">
          <a:off x="0" y="1442416"/>
          <a:ext cx="2743200" cy="728237"/>
        </a:xfrm>
        <a:prstGeom prst="upArrowCallou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Dependency Status</a:t>
          </a:r>
        </a:p>
      </dsp:txBody>
      <dsp:txXfrm rot="10800000">
        <a:off x="0" y="1442416"/>
        <a:ext cx="2743200" cy="473187"/>
      </dsp:txXfrm>
    </dsp:sp>
    <dsp:sp modelId="{93BD7799-E4AE-B940-AEF6-63EB63C43F17}">
      <dsp:nvSpPr>
        <dsp:cNvPr id="0" name=""/>
        <dsp:cNvSpPr/>
      </dsp:nvSpPr>
      <dsp:spPr>
        <a:xfrm rot="10800000">
          <a:off x="0" y="721280"/>
          <a:ext cx="2743200" cy="728237"/>
        </a:xfrm>
        <a:prstGeom prst="upArrowCallou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School Selection</a:t>
          </a:r>
        </a:p>
      </dsp:txBody>
      <dsp:txXfrm rot="10800000">
        <a:off x="0" y="721280"/>
        <a:ext cx="2743200" cy="473187"/>
      </dsp:txXfrm>
    </dsp:sp>
    <dsp:sp modelId="{EE233DE5-6285-E84F-9380-108FFBF0714E}">
      <dsp:nvSpPr>
        <dsp:cNvPr id="0" name=""/>
        <dsp:cNvSpPr/>
      </dsp:nvSpPr>
      <dsp:spPr>
        <a:xfrm rot="10800000">
          <a:off x="0" y="145"/>
          <a:ext cx="2743200" cy="728237"/>
        </a:xfrm>
        <a:prstGeom prst="upArrowCallout">
          <a:avLst/>
        </a:prstGeom>
        <a:solidFill>
          <a:srgbClr val="0072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Student Demo-graphics</a:t>
          </a:r>
        </a:p>
      </dsp:txBody>
      <dsp:txXfrm rot="10800000">
        <a:off x="0" y="145"/>
        <a:ext cx="2743200" cy="473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9AD0-E59D-F544-9BBE-AA5DC4969C8B}">
      <dsp:nvSpPr>
        <dsp:cNvPr id="0" name=""/>
        <dsp:cNvSpPr/>
      </dsp:nvSpPr>
      <dsp:spPr>
        <a:xfrm>
          <a:off x="0" y="40498"/>
          <a:ext cx="8305800" cy="1330875"/>
        </a:xfrm>
        <a:prstGeom prst="roundRect">
          <a:avLst/>
        </a:prstGeom>
        <a:solidFill>
          <a:srgbClr val="0072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Information will be shared with PHEAA and all college choices.</a:t>
          </a:r>
        </a:p>
      </dsp:txBody>
      <dsp:txXfrm>
        <a:off x="64968" y="105466"/>
        <a:ext cx="8175864" cy="1200939"/>
      </dsp:txXfrm>
    </dsp:sp>
    <dsp:sp modelId="{7F662F51-E1A6-B349-8B69-7FAC4D42A58E}">
      <dsp:nvSpPr>
        <dsp:cNvPr id="0" name=""/>
        <dsp:cNvSpPr/>
      </dsp:nvSpPr>
      <dsp:spPr>
        <a:xfrm>
          <a:off x="0" y="1558573"/>
          <a:ext cx="8305800" cy="1330875"/>
        </a:xfrm>
        <a:prstGeom prst="roundRec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rPr>
            <a:t>In a few days an email will be sent to the student regarding the processing of their FAFSA and their Student Aid Report.</a:t>
          </a:r>
        </a:p>
      </dsp:txBody>
      <dsp:txXfrm>
        <a:off x="64968" y="1623541"/>
        <a:ext cx="8175864" cy="1200939"/>
      </dsp:txXfrm>
    </dsp:sp>
    <dsp:sp modelId="{20C9E15D-DA07-9C44-A4B6-6B42114C681C}">
      <dsp:nvSpPr>
        <dsp:cNvPr id="0" name=""/>
        <dsp:cNvSpPr/>
      </dsp:nvSpPr>
      <dsp:spPr>
        <a:xfrm>
          <a:off x="0" y="3076648"/>
          <a:ext cx="8305800" cy="1330875"/>
        </a:xfrm>
        <a:prstGeom prst="roundRec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FFFFFF"/>
              </a:solidFill>
            </a:rPr>
            <a:t>Students should monitor the email account provided on the FAFSA and respond to requests from Federal Student Aid, PHEAA and the colleges</a:t>
          </a:r>
          <a:r>
            <a:rPr lang="en-US" sz="2000" b="1" kern="1200" dirty="0">
              <a:solidFill>
                <a:srgbClr val="FFFFFF"/>
              </a:solidFill>
            </a:rPr>
            <a:t>.</a:t>
          </a:r>
        </a:p>
      </dsp:txBody>
      <dsp:txXfrm>
        <a:off x="64968" y="3141616"/>
        <a:ext cx="8175864" cy="1200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33EC1-3759-4BD0-8EDD-31A42FCDD63B}">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5009B-D8FF-482E-BDF7-E2F3A8C7436B}">
      <dsp:nvSpPr>
        <dsp:cNvPr id="0" name=""/>
        <dsp:cNvSpPr/>
      </dsp:nvSpPr>
      <dsp:spPr>
        <a:xfrm>
          <a:off x="2114847" y="1515"/>
          <a:ext cx="1866304" cy="933152"/>
        </a:xfrm>
        <a:prstGeom prst="roundRect">
          <a:avLst/>
        </a:prstGeom>
        <a:solidFill>
          <a:srgbClr val="007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Apply for FSA ID Account</a:t>
          </a:r>
        </a:p>
      </dsp:txBody>
      <dsp:txXfrm>
        <a:off x="2160400" y="47068"/>
        <a:ext cx="1775198" cy="842046"/>
      </dsp:txXfrm>
    </dsp:sp>
    <dsp:sp modelId="{4C2530B7-FAC5-4ED0-8F61-87F599BF3A74}">
      <dsp:nvSpPr>
        <dsp:cNvPr id="0" name=""/>
        <dsp:cNvSpPr/>
      </dsp:nvSpPr>
      <dsp:spPr>
        <a:xfrm>
          <a:off x="3759238" y="1196235"/>
          <a:ext cx="1866304" cy="933152"/>
        </a:xfrm>
        <a:prstGeom prst="roundRect">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Visit College Websites</a:t>
          </a:r>
        </a:p>
      </dsp:txBody>
      <dsp:txXfrm>
        <a:off x="3804791" y="1241788"/>
        <a:ext cx="1775198" cy="842046"/>
      </dsp:txXfrm>
    </dsp:sp>
    <dsp:sp modelId="{02147307-286F-471E-9CF0-64C466311E9B}">
      <dsp:nvSpPr>
        <dsp:cNvPr id="0" name=""/>
        <dsp:cNvSpPr/>
      </dsp:nvSpPr>
      <dsp:spPr>
        <a:xfrm>
          <a:off x="3131137" y="3129332"/>
          <a:ext cx="1866304" cy="933152"/>
        </a:xfrm>
        <a:prstGeom prst="roundRect">
          <a:avLst/>
        </a:prstGeom>
        <a:solidFill>
          <a:srgbClr val="417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Talk about what is affordable</a:t>
          </a:r>
        </a:p>
      </dsp:txBody>
      <dsp:txXfrm>
        <a:off x="3176690" y="3174885"/>
        <a:ext cx="1775198" cy="842046"/>
      </dsp:txXfrm>
    </dsp:sp>
    <dsp:sp modelId="{4277CDC3-55AA-4B83-BD43-E3F7078FDC69}">
      <dsp:nvSpPr>
        <dsp:cNvPr id="0" name=""/>
        <dsp:cNvSpPr/>
      </dsp:nvSpPr>
      <dsp:spPr>
        <a:xfrm>
          <a:off x="1098558" y="3129332"/>
          <a:ext cx="1866304" cy="933152"/>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Use Net Price Calculators	</a:t>
          </a:r>
        </a:p>
      </dsp:txBody>
      <dsp:txXfrm>
        <a:off x="1144111" y="3174885"/>
        <a:ext cx="1775198" cy="842046"/>
      </dsp:txXfrm>
    </dsp:sp>
    <dsp:sp modelId="{85B3136D-F1DC-43CF-93FF-42C157B720BE}">
      <dsp:nvSpPr>
        <dsp:cNvPr id="0" name=""/>
        <dsp:cNvSpPr/>
      </dsp:nvSpPr>
      <dsp:spPr>
        <a:xfrm>
          <a:off x="470456" y="1196235"/>
          <a:ext cx="1866304" cy="933152"/>
        </a:xfrm>
        <a:prstGeom prst="roundRect">
          <a:avLst/>
        </a:prstGeom>
        <a:solidFill>
          <a:srgbClr val="B221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Explore Scholarships</a:t>
          </a:r>
          <a:r>
            <a:rPr lang="en-US" sz="1800" kern="1200" dirty="0"/>
            <a:t>	</a:t>
          </a:r>
        </a:p>
      </dsp:txBody>
      <dsp:txXfrm>
        <a:off x="516009" y="1241788"/>
        <a:ext cx="1775198" cy="8420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C1A379-47D6-FF40-895B-C7497A5059D0}" type="datetimeFigureOut">
              <a:rPr lang="en-US" smtClean="0"/>
              <a:t>8/30/2022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231663-328D-6346-876C-55E7300A8286}" type="slidenum">
              <a:rPr lang="en-US" smtClean="0"/>
              <a:t>‹#›</a:t>
            </a:fld>
            <a:endParaRPr lang="en-US" dirty="0"/>
          </a:p>
        </p:txBody>
      </p:sp>
    </p:spTree>
    <p:extLst>
      <p:ext uri="{BB962C8B-B14F-4D97-AF65-F5344CB8AC3E}">
        <p14:creationId xmlns:p14="http://schemas.microsoft.com/office/powerpoint/2010/main" val="105198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57848-2695-4813-AEC7-BFDFE6F54D75}" type="datetimeFigureOut">
              <a:rPr lang="en-US" smtClean="0"/>
              <a:t>8/30/2022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91128-BACF-4B97-A729-14EA867BE30C}" type="slidenum">
              <a:rPr lang="en-US" smtClean="0"/>
              <a:t>‹#›</a:t>
            </a:fld>
            <a:endParaRPr lang="en-US" dirty="0"/>
          </a:p>
        </p:txBody>
      </p:sp>
    </p:spTree>
    <p:extLst>
      <p:ext uri="{BB962C8B-B14F-4D97-AF65-F5344CB8AC3E}">
        <p14:creationId xmlns:p14="http://schemas.microsoft.com/office/powerpoint/2010/main" val="4123858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a:t>
            </a:fld>
            <a:endParaRPr lang="en-US" dirty="0"/>
          </a:p>
        </p:txBody>
      </p:sp>
    </p:spTree>
    <p:extLst>
      <p:ext uri="{BB962C8B-B14F-4D97-AF65-F5344CB8AC3E}">
        <p14:creationId xmlns:p14="http://schemas.microsoft.com/office/powerpoint/2010/main" val="116837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29</a:t>
            </a:fld>
            <a:endParaRPr lang="en-US"/>
          </a:p>
        </p:txBody>
      </p:sp>
    </p:spTree>
    <p:extLst>
      <p:ext uri="{BB962C8B-B14F-4D97-AF65-F5344CB8AC3E}">
        <p14:creationId xmlns:p14="http://schemas.microsoft.com/office/powerpoint/2010/main" val="14097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30</a:t>
            </a:fld>
            <a:endParaRPr lang="en-US"/>
          </a:p>
        </p:txBody>
      </p:sp>
    </p:spTree>
    <p:extLst>
      <p:ext uri="{BB962C8B-B14F-4D97-AF65-F5344CB8AC3E}">
        <p14:creationId xmlns:p14="http://schemas.microsoft.com/office/powerpoint/2010/main" val="131312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32</a:t>
            </a:fld>
            <a:endParaRPr lang="en-US"/>
          </a:p>
        </p:txBody>
      </p:sp>
    </p:spTree>
    <p:extLst>
      <p:ext uri="{BB962C8B-B14F-4D97-AF65-F5344CB8AC3E}">
        <p14:creationId xmlns:p14="http://schemas.microsoft.com/office/powerpoint/2010/main" val="167481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38</a:t>
            </a:fld>
            <a:endParaRPr lang="en-US" dirty="0"/>
          </a:p>
        </p:txBody>
      </p:sp>
    </p:spTree>
    <p:extLst>
      <p:ext uri="{BB962C8B-B14F-4D97-AF65-F5344CB8AC3E}">
        <p14:creationId xmlns:p14="http://schemas.microsoft.com/office/powerpoint/2010/main" val="1183606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revised by</a:t>
            </a:r>
            <a:r>
              <a:rPr lang="en-US" baseline="0" dirty="0"/>
              <a:t> each Access Partner</a:t>
            </a:r>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41</a:t>
            </a:fld>
            <a:endParaRPr lang="en-US"/>
          </a:p>
        </p:txBody>
      </p:sp>
    </p:spTree>
    <p:extLst>
      <p:ext uri="{BB962C8B-B14F-4D97-AF65-F5344CB8AC3E}">
        <p14:creationId xmlns:p14="http://schemas.microsoft.com/office/powerpoint/2010/main" val="116837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6</a:t>
            </a:fld>
            <a:endParaRPr lang="en-US" dirty="0"/>
          </a:p>
        </p:txBody>
      </p:sp>
    </p:spTree>
    <p:extLst>
      <p:ext uri="{BB962C8B-B14F-4D97-AF65-F5344CB8AC3E}">
        <p14:creationId xmlns:p14="http://schemas.microsoft.com/office/powerpoint/2010/main" val="83758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7</a:t>
            </a:fld>
            <a:endParaRPr lang="en-US" dirty="0"/>
          </a:p>
        </p:txBody>
      </p:sp>
    </p:spTree>
    <p:extLst>
      <p:ext uri="{BB962C8B-B14F-4D97-AF65-F5344CB8AC3E}">
        <p14:creationId xmlns:p14="http://schemas.microsoft.com/office/powerpoint/2010/main" val="83758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9</a:t>
            </a:fld>
            <a:endParaRPr lang="en-US" dirty="0"/>
          </a:p>
        </p:txBody>
      </p:sp>
    </p:spTree>
    <p:extLst>
      <p:ext uri="{BB962C8B-B14F-4D97-AF65-F5344CB8AC3E}">
        <p14:creationId xmlns:p14="http://schemas.microsoft.com/office/powerpoint/2010/main" val="124007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13</a:t>
            </a:fld>
            <a:endParaRPr lang="en-US" dirty="0"/>
          </a:p>
        </p:txBody>
      </p:sp>
    </p:spTree>
    <p:extLst>
      <p:ext uri="{BB962C8B-B14F-4D97-AF65-F5344CB8AC3E}">
        <p14:creationId xmlns:p14="http://schemas.microsoft.com/office/powerpoint/2010/main" val="197935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16</a:t>
            </a:fld>
            <a:endParaRPr lang="en-US" dirty="0"/>
          </a:p>
        </p:txBody>
      </p:sp>
    </p:spTree>
    <p:extLst>
      <p:ext uri="{BB962C8B-B14F-4D97-AF65-F5344CB8AC3E}">
        <p14:creationId xmlns:p14="http://schemas.microsoft.com/office/powerpoint/2010/main" val="38947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19</a:t>
            </a:fld>
            <a:endParaRPr lang="en-US"/>
          </a:p>
        </p:txBody>
      </p:sp>
    </p:spTree>
    <p:extLst>
      <p:ext uri="{BB962C8B-B14F-4D97-AF65-F5344CB8AC3E}">
        <p14:creationId xmlns:p14="http://schemas.microsoft.com/office/powerpoint/2010/main" val="319048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26</a:t>
            </a:fld>
            <a:endParaRPr lang="en-US"/>
          </a:p>
        </p:txBody>
      </p:sp>
    </p:spTree>
    <p:extLst>
      <p:ext uri="{BB962C8B-B14F-4D97-AF65-F5344CB8AC3E}">
        <p14:creationId xmlns:p14="http://schemas.microsoft.com/office/powerpoint/2010/main" val="131538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B5B7-CAD5-4F18-9EFE-6B0F43E9E94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118B79-0BE7-4F74-A967-FC942F769A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5411E5-2961-4133-8D5F-000EC1F24788}"/>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C0D7064-366E-4311-9677-6C36833763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5F1BC9-FC50-46A6-8878-A3C6D0784DAD}"/>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3429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B16-572B-42F3-9FC0-9C2C40E823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6773D-AE97-4B65-983C-ED608B6C0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F73EA-8678-456F-81FE-6B4EBD06EC70}"/>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60F0992-BC81-4905-AEAF-69E98393D2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2DE0215-A67E-4EEC-8AB7-FEDE7FC31EB8}"/>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094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E2326-CA11-4DAA-BF0B-025F7A87E25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5960CC-50FF-44A1-999F-E47F6D5E20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480C-5830-4774-A85A-B679A7FEED08}"/>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8503F56-2C8A-4C37-9527-D51FBC1DA2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D5EC63D-CF36-4F5E-B390-5E58EEF939BC}"/>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3539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304800" y="381000"/>
            <a:ext cx="4572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2" name="Rectangle 1">
            <a:extLst>
              <a:ext uri="{FF2B5EF4-FFF2-40B4-BE49-F238E27FC236}">
                <a16:creationId xmlns:a16="http://schemas.microsoft.com/office/drawing/2014/main" id="{68A75FBD-4A89-4A41-85E7-B58A2E6FA895}"/>
              </a:ext>
            </a:extLst>
          </p:cNvPr>
          <p:cNvSpPr/>
          <p:nvPr userDrawn="1"/>
        </p:nvSpPr>
        <p:spPr>
          <a:xfrm>
            <a:off x="0" y="4343400"/>
            <a:ext cx="9144000" cy="1371600"/>
          </a:xfrm>
          <a:prstGeom prst="rect">
            <a:avLst/>
          </a:prstGeom>
          <a:solidFill>
            <a:srgbClr val="74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304800" y="4648200"/>
            <a:ext cx="85344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4122634724"/>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646237"/>
            <a:ext cx="8229600" cy="4449763"/>
          </a:xfrm>
          <a:prstGeom prst="rect">
            <a:avLst/>
          </a:prstGeom>
        </p:spPr>
        <p:txBody>
          <a:bodyPr>
            <a:normAutofit/>
          </a:bodyPr>
          <a:lstStyle>
            <a:lvl1pPr>
              <a:lnSpc>
                <a:spcPct val="100000"/>
              </a:lnSpc>
              <a:spcAft>
                <a:spcPts val="300"/>
              </a:spcAft>
              <a:buClr>
                <a:srgbClr val="398AA2"/>
              </a:buClr>
              <a:defRPr sz="2800">
                <a:latin typeface="+mn-lt"/>
                <a:cs typeface="Arial"/>
              </a:defRPr>
            </a:lvl1pPr>
            <a:lvl2pPr>
              <a:lnSpc>
                <a:spcPct val="100000"/>
              </a:lnSpc>
              <a:spcBef>
                <a:spcPts val="300"/>
              </a:spcBef>
              <a:spcAft>
                <a:spcPts val="300"/>
              </a:spcAft>
              <a:buClr>
                <a:srgbClr val="398AA2"/>
              </a:buClr>
              <a:buFont typeface="Lucida Grande"/>
              <a:buChar char="»"/>
              <a:defRPr sz="2400">
                <a:latin typeface="+mn-lt"/>
                <a:cs typeface="Arial"/>
              </a:defRPr>
            </a:lvl2pPr>
            <a:lvl3pPr>
              <a:lnSpc>
                <a:spcPct val="100000"/>
              </a:lnSpc>
              <a:spcBef>
                <a:spcPts val="300"/>
              </a:spcBef>
              <a:spcAft>
                <a:spcPts val="300"/>
              </a:spcAft>
              <a:buClr>
                <a:srgbClr val="398AA2"/>
              </a:buClr>
              <a:buSzPct val="80000"/>
              <a:buFont typeface="Lucida Grande"/>
              <a:buChar char="◦"/>
              <a:defRPr>
                <a:latin typeface="+mn-lt"/>
                <a:cs typeface="Arial"/>
              </a:defRPr>
            </a:lvl3pPr>
            <a:lvl4pPr>
              <a:lnSpc>
                <a:spcPct val="100000"/>
              </a:lnSpc>
              <a:spcBef>
                <a:spcPts val="300"/>
              </a:spcBef>
              <a:spcAft>
                <a:spcPts val="300"/>
              </a:spcAft>
              <a:buClr>
                <a:srgbClr val="398AA2"/>
              </a:buClr>
              <a:buSzPct val="70000"/>
              <a:buFont typeface="Lucida Grande"/>
              <a:buChar char="►"/>
              <a:defRPr>
                <a:latin typeface="+mn-lt"/>
                <a:cs typeface="Arial"/>
              </a:defRPr>
            </a:lvl4pPr>
            <a:lvl5pPr>
              <a:lnSpc>
                <a:spcPct val="100000"/>
              </a:lnSpc>
              <a:spcBef>
                <a:spcPts val="300"/>
              </a:spcBef>
              <a:spcAft>
                <a:spcPts val="300"/>
              </a:spcAft>
              <a:buClr>
                <a:srgbClr val="398AA2"/>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458200" y="228600"/>
            <a:ext cx="533400" cy="365125"/>
          </a:xfrm>
        </p:spPr>
        <p:txBody>
          <a:bodyPr/>
          <a:lstStyle>
            <a:lvl1pPr algn="r">
              <a:defRPr sz="1400" b="1">
                <a:solidFill>
                  <a:srgbClr val="398AA2"/>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457200" y="228600"/>
            <a:ext cx="8001000" cy="1043711"/>
          </a:xfrm>
          <a:prstGeom prst="rect">
            <a:avLst/>
          </a:prstGeom>
        </p:spPr>
        <p:txBody>
          <a:bodyPr anchor="ctr" anchorCtr="0">
            <a:normAutofit/>
          </a:bodyPr>
          <a:lstStyle>
            <a:lvl1pPr algn="l">
              <a:lnSpc>
                <a:spcPct val="80000"/>
              </a:lnSpc>
              <a:defRPr sz="3400" b="1" baseline="0">
                <a:solidFill>
                  <a:srgbClr val="92278F"/>
                </a:solidFill>
              </a:defRPr>
            </a:lvl1pPr>
          </a:lstStyle>
          <a:p>
            <a:r>
              <a:rPr lang="en-US" dirty="0"/>
              <a:t>Click to edit Master title style</a:t>
            </a:r>
          </a:p>
        </p:txBody>
      </p:sp>
    </p:spTree>
    <p:extLst>
      <p:ext uri="{BB962C8B-B14F-4D97-AF65-F5344CB8AC3E}">
        <p14:creationId xmlns:p14="http://schemas.microsoft.com/office/powerpoint/2010/main" val="271530246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878542" y="2209801"/>
            <a:ext cx="5577881" cy="2425143"/>
          </a:xfrm>
          <a:prstGeom prst="rect">
            <a:avLst/>
          </a:prstGeom>
        </p:spPr>
      </p:pic>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356095"/>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393734"/>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085101"/>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F2234-27F3-3E4B-826D-8B1AB0BB2731}"/>
              </a:ext>
            </a:extLst>
          </p:cNvPr>
          <p:cNvSpPr/>
          <p:nvPr userDrawn="1"/>
        </p:nvSpPr>
        <p:spPr>
          <a:xfrm>
            <a:off x="-152400" y="2286000"/>
            <a:ext cx="9448800" cy="1295400"/>
          </a:xfrm>
          <a:prstGeom prst="rect">
            <a:avLst/>
          </a:prstGeom>
          <a:solidFill>
            <a:srgbClr val="00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Title 1">
            <a:extLst>
              <a:ext uri="{FF2B5EF4-FFF2-40B4-BE49-F238E27FC236}">
                <a16:creationId xmlns:a16="http://schemas.microsoft.com/office/drawing/2014/main" id="{4AB9F30A-E23D-D24A-9BDC-816E2E02F948}"/>
              </a:ext>
            </a:extLst>
          </p:cNvPr>
          <p:cNvSpPr txBox="1">
            <a:spLocks/>
          </p:cNvSpPr>
          <p:nvPr userDrawn="1"/>
        </p:nvSpPr>
        <p:spPr>
          <a:xfrm>
            <a:off x="304800" y="2362200"/>
            <a:ext cx="8534400" cy="11430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4" name="Text Placeholder 10">
            <a:extLst>
              <a:ext uri="{FF2B5EF4-FFF2-40B4-BE49-F238E27FC236}">
                <a16:creationId xmlns:a16="http://schemas.microsoft.com/office/drawing/2014/main" id="{7B33325C-0FF6-8C4A-80E0-4883D74854E1}"/>
              </a:ext>
            </a:extLst>
          </p:cNvPr>
          <p:cNvSpPr>
            <a:spLocks noGrp="1"/>
          </p:cNvSpPr>
          <p:nvPr>
            <p:ph type="body" sz="quarter" idx="10" hasCustomPrompt="1"/>
          </p:nvPr>
        </p:nvSpPr>
        <p:spPr>
          <a:xfrm>
            <a:off x="304800" y="3962400"/>
            <a:ext cx="85344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299424044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0152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C35E-9D3F-40E6-8BBB-20B56186A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A209F-4076-405C-AFA0-EBCB49231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C9957-FCBB-4433-B0E7-AEB8AFF81F2A}"/>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E99A9D5-5C4A-4C31-8387-14A84EB5154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8F0D8C1-CBC9-4BFE-8F01-F4DB132FED29}"/>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562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104B-E58C-354A-9CCD-A8E85C8C3262}"/>
              </a:ext>
            </a:extLst>
          </p:cNvPr>
          <p:cNvSpPr>
            <a:spLocks noGrp="1"/>
          </p:cNvSpPr>
          <p:nvPr>
            <p:ph type="ctrTitle"/>
          </p:nvPr>
        </p:nvSpPr>
        <p:spPr>
          <a:xfrm>
            <a:off x="949084" y="1828800"/>
            <a:ext cx="7245832" cy="2105222"/>
          </a:xfrm>
        </p:spPr>
        <p:txBody>
          <a:bodyPr lIns="0" rIns="0" anchor="b">
            <a:normAutofit/>
          </a:bodyPr>
          <a:lstStyle>
            <a:lvl1pPr algn="ctr">
              <a:lnSpc>
                <a:spcPct val="90000"/>
              </a:lnSpc>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1EF56A-AF31-6140-8830-ACD68AC156BD}"/>
              </a:ext>
            </a:extLst>
          </p:cNvPr>
          <p:cNvSpPr>
            <a:spLocks noGrp="1"/>
          </p:cNvSpPr>
          <p:nvPr>
            <p:ph type="subTitle" idx="1" hasCustomPrompt="1"/>
          </p:nvPr>
        </p:nvSpPr>
        <p:spPr>
          <a:xfrm>
            <a:off x="949084" y="4203286"/>
            <a:ext cx="7245832" cy="667512"/>
          </a:xfrm>
        </p:spPr>
        <p:txBody>
          <a:bodyPr lIns="0" tIns="0" rIns="0" anchor="t">
            <a:norm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subheading</a:t>
            </a:r>
          </a:p>
        </p:txBody>
      </p:sp>
      <p:sp>
        <p:nvSpPr>
          <p:cNvPr id="7" name="Text Placeholder 53">
            <a:extLst>
              <a:ext uri="{FF2B5EF4-FFF2-40B4-BE49-F238E27FC236}">
                <a16:creationId xmlns:a16="http://schemas.microsoft.com/office/drawing/2014/main" id="{638C42B4-13AB-E941-B655-318CEE5FECA4}"/>
              </a:ext>
            </a:extLst>
          </p:cNvPr>
          <p:cNvSpPr>
            <a:spLocks noGrp="1"/>
          </p:cNvSpPr>
          <p:nvPr>
            <p:ph type="body" sz="quarter" idx="13" hasCustomPrompt="1"/>
          </p:nvPr>
        </p:nvSpPr>
        <p:spPr>
          <a:xfrm>
            <a:off x="451449" y="5783143"/>
            <a:ext cx="2057400" cy="246891"/>
          </a:xfrm>
        </p:spPr>
        <p:txBody>
          <a:bodyPr lIns="0" tIns="0" rIns="0" bIns="0" anchor="ctr" anchorCtr="0">
            <a:normAutofit/>
          </a:bodyPr>
          <a:lstStyle>
            <a:lvl1pPr marL="0" indent="0" algn="l">
              <a:buNone/>
              <a:defRPr sz="900">
                <a:solidFill>
                  <a:schemeClr val="bg1"/>
                </a:solidFill>
                <a:latin typeface="+mj-lt"/>
              </a:defRPr>
            </a:lvl1pPr>
          </a:lstStyle>
          <a:p>
            <a:pPr lvl="0"/>
            <a:r>
              <a:rPr lang="en-US" dirty="0"/>
              <a:t>Presenter’s Name</a:t>
            </a:r>
          </a:p>
        </p:txBody>
      </p:sp>
      <p:sp>
        <p:nvSpPr>
          <p:cNvPr id="8" name="Text Placeholder 53">
            <a:extLst>
              <a:ext uri="{FF2B5EF4-FFF2-40B4-BE49-F238E27FC236}">
                <a16:creationId xmlns:a16="http://schemas.microsoft.com/office/drawing/2014/main" id="{B08045D7-83C0-1340-A882-A72732039271}"/>
              </a:ext>
            </a:extLst>
          </p:cNvPr>
          <p:cNvSpPr>
            <a:spLocks noGrp="1"/>
          </p:cNvSpPr>
          <p:nvPr>
            <p:ph type="body" sz="quarter" idx="14" hasCustomPrompt="1"/>
          </p:nvPr>
        </p:nvSpPr>
        <p:spPr>
          <a:xfrm>
            <a:off x="451449" y="6030175"/>
            <a:ext cx="2057400" cy="246891"/>
          </a:xfrm>
        </p:spPr>
        <p:txBody>
          <a:bodyPr lIns="0" tIns="0" rIns="0" bIns="0" anchor="ctr" anchorCtr="0">
            <a:normAutofit/>
          </a:bodyPr>
          <a:lstStyle>
            <a:lvl1pPr marL="0" indent="0" algn="l">
              <a:buNone/>
              <a:defRPr sz="900">
                <a:solidFill>
                  <a:schemeClr val="bg1"/>
                </a:solidFill>
              </a:defRPr>
            </a:lvl1pPr>
          </a:lstStyle>
          <a:p>
            <a:pPr lvl="0"/>
            <a:r>
              <a:rPr lang="en-US" dirty="0"/>
              <a:t>Date</a:t>
            </a:r>
          </a:p>
        </p:txBody>
      </p:sp>
    </p:spTree>
    <p:extLst>
      <p:ext uri="{BB962C8B-B14F-4D97-AF65-F5344CB8AC3E}">
        <p14:creationId xmlns:p14="http://schemas.microsoft.com/office/powerpoint/2010/main" val="16205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EB98-6557-42C7-8074-8EC8B249AD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47B84E6-5805-4DA4-AA31-38E3034C0F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5119F-E095-42EB-9A3C-8F852ED294B2}"/>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0959238-5B84-43EE-A886-FC3C6ED2904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74C25B7-1D9A-4BE9-BEBB-59BE2B5CC9FD}"/>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04408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F8B4-40C4-42BF-93C7-CCDE9E7C0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40E5B-19B5-4791-8254-B81450790C0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94CDE-8E18-4535-B8E2-A1C7A5B485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0265DB-B02F-40CA-8663-E27BE2A867E8}"/>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DEC6D7-54C6-4804-8382-515FAD56322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06FC740-6D69-49D7-BEBC-700D0B3B3290}"/>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5129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26A8-D3C7-48B5-A8AE-D73BC03984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E98D7-93D0-41BB-81F2-C007C2A9809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1536E-6275-4325-870A-C0F40C2A621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0A8EC-1C64-4AF2-BFF7-74A14C49891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E7152-5925-4FF9-8372-3C4B2994238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ACCF6-8BAE-47E7-95F5-884CA8A31E87}"/>
              </a:ext>
            </a:extLst>
          </p:cNvPr>
          <p:cNvSpPr>
            <a:spLocks noGrp="1"/>
          </p:cNvSpPr>
          <p:nvPr>
            <p:ph type="dt" sz="half" idx="10"/>
          </p:nvPr>
        </p:nvSpPr>
        <p:spPr/>
        <p:txBody>
          <a:bodyPr/>
          <a:lstStyle/>
          <a:p>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7C2BC43-B9AE-4BCF-B3A5-130046CC627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76123CB-9F1E-4D87-8CEF-3DA7A22ACBE5}"/>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8274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4849-8CDF-415D-8DFA-A02866AAFE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62552-244E-40ED-8416-79DC495F7902}"/>
              </a:ext>
            </a:extLst>
          </p:cNvPr>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4679779-4954-44DA-92B0-BC293A32D8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D1F6B11-148E-4853-A36B-A9DBB72D187C}"/>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057320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F7CA9-AEF6-42A4-9FE0-200BCAACF213}"/>
              </a:ext>
            </a:extLst>
          </p:cNvPr>
          <p:cNvSpPr>
            <a:spLocks noGrp="1"/>
          </p:cNvSpPr>
          <p:nvPr>
            <p:ph type="dt" sz="half" idx="10"/>
          </p:nvPr>
        </p:nvSpPr>
        <p:spPr/>
        <p:txBody>
          <a:bodyPr/>
          <a:lstStyle/>
          <a:p>
            <a:fld id="{398CB960-B643-4FE2-B181-DE960A3F7A43}" type="datetimeFigureOut">
              <a:rPr lang="en-US" smtClean="0"/>
              <a:t>8/30/2022</a:t>
            </a:fld>
            <a:endParaRPr lang="en-US" dirty="0"/>
          </a:p>
        </p:txBody>
      </p:sp>
      <p:sp>
        <p:nvSpPr>
          <p:cNvPr id="3" name="Footer Placeholder 2">
            <a:extLst>
              <a:ext uri="{FF2B5EF4-FFF2-40B4-BE49-F238E27FC236}">
                <a16:creationId xmlns:a16="http://schemas.microsoft.com/office/drawing/2014/main" id="{FDE20879-3B7C-4789-ADEF-28393000D8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118FFF-F53C-4FA4-BE7C-586466EA564C}"/>
              </a:ext>
            </a:extLst>
          </p:cNvPr>
          <p:cNvSpPr>
            <a:spLocks noGrp="1"/>
          </p:cNvSpPr>
          <p:nvPr>
            <p:ph type="sldNum" sz="quarter" idx="12"/>
          </p:nvPr>
        </p:nvSpPr>
        <p:spPr/>
        <p:txBody>
          <a:bodyPr/>
          <a:lstStyle/>
          <a:p>
            <a:fld id="{6791ADB5-D90B-4AA2-8D5A-7927534CC7E9}" type="slidenum">
              <a:rPr lang="en-US" smtClean="0"/>
              <a:t>‹#›</a:t>
            </a:fld>
            <a:endParaRPr lang="en-US" dirty="0"/>
          </a:p>
        </p:txBody>
      </p:sp>
    </p:spTree>
    <p:extLst>
      <p:ext uri="{BB962C8B-B14F-4D97-AF65-F5344CB8AC3E}">
        <p14:creationId xmlns:p14="http://schemas.microsoft.com/office/powerpoint/2010/main" val="80771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D073-706C-48C3-A95F-DC895DA38E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1F8B64-5542-467E-8A52-BACCA21275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82E66E-B0D6-4BC8-A0ED-17BFBF8381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4DEBB2-AC0A-453A-B611-393291849F2F}"/>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B94C256-A4EB-4211-94FD-18A7DD9CD84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F79FDC1-C2F4-41FC-AA38-937FD66EA053}"/>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00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49-4672-4A5A-84BA-CE60E81A7D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7E204E-76BE-40C1-AEC8-47974B1AC6D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72FE676-7AEC-4183-A8CF-76F7AD8525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14A913-828D-4CC8-A25E-6C271B3C2D4A}"/>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2C12F4-0E8B-4966-BC3A-F592B895FFC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E69D6467-7CA5-491C-B8D1-7E729303ADAF}"/>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80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94AB8-0850-4420-96D6-AD3E155865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B8251-B8C8-427A-9F9A-91BB2D63ED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4D745-D1EE-45A1-A512-38CB2FDF2E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2C3450-176C-449F-9CBF-E7CDD660F1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58B3DD-9D04-496E-87E2-D0DBEAFBD7C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72717"/>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3678" r:id="rId13"/>
    <p:sldLayoutId id="2147483661" r:id="rId14"/>
    <p:sldLayoutId id="2147483688" r:id="rId15"/>
    <p:sldLayoutId id="2147483693" r:id="rId16"/>
    <p:sldLayoutId id="2147483689" r:id="rId17"/>
    <p:sldLayoutId id="2147483691" r:id="rId18"/>
    <p:sldLayoutId id="2147483690" r:id="rId19"/>
    <p:sldLayoutId id="2147483694" r:id="rId20"/>
  </p:sldLayoutIdLst>
  <p:transition spd="slow">
    <p:wipe dir="r"/>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hea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hyperlink" Target="http://www.bing.com/images/search?q=financial+aid+form&amp;view=detailv2&amp;&amp;id=0B14A016192BB2BE54D461CDFEDF2CB0EC73A01E&amp;selectedIndex=47&amp;ccid=es58nR9B&amp;simid=608028707261845407&amp;thid=OIP.M7ace7c9d1f41e32ba86bc16d6d1a9e24o0" TargetMode="External"/><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7.emf"/><Relationship Id="rId5" Type="http://schemas.openxmlformats.org/officeDocument/2006/relationships/diagramQuickStyle" Target="../diagrams/quickStyle4.xml"/><Relationship Id="rId10" Type="http://schemas.openxmlformats.org/officeDocument/2006/relationships/image" Target="../media/image16.emf"/><Relationship Id="rId4" Type="http://schemas.openxmlformats.org/officeDocument/2006/relationships/diagramLayout" Target="../diagrams/layout4.xml"/><Relationship Id="rId9" Type="http://schemas.openxmlformats.org/officeDocument/2006/relationships/image" Target="../media/image15.emf"/><Relationship Id="rId1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HEA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heaa.org/"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A73D06-7242-41AB-81C7-08107950F405}"/>
              </a:ext>
            </a:extLst>
          </p:cNvPr>
          <p:cNvSpPr>
            <a:spLocks noGrp="1"/>
          </p:cNvSpPr>
          <p:nvPr>
            <p:ph type="body" sz="quarter" idx="10"/>
          </p:nvPr>
        </p:nvSpPr>
        <p:spPr/>
        <p:txBody>
          <a:bodyPr>
            <a:normAutofit fontScale="85000" lnSpcReduction="10000"/>
          </a:bodyPr>
          <a:lstStyle/>
          <a:p>
            <a:r>
              <a:rPr lang="en-US" dirty="0"/>
              <a:t>Take your education to the next level</a:t>
            </a:r>
          </a:p>
        </p:txBody>
      </p:sp>
    </p:spTree>
    <p:extLst>
      <p:ext uri="{BB962C8B-B14F-4D97-AF65-F5344CB8AC3E}">
        <p14:creationId xmlns:p14="http://schemas.microsoft.com/office/powerpoint/2010/main" val="102296841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39740"/>
            <a:ext cx="8229600" cy="1043710"/>
          </a:xfrm>
        </p:spPr>
        <p:txBody>
          <a:bodyPr/>
          <a:lstStyle/>
          <a:p>
            <a:r>
              <a:rPr lang="en-US" dirty="0"/>
              <a:t>PA State Administered Programs</a:t>
            </a:r>
          </a:p>
        </p:txBody>
      </p:sp>
      <p:sp>
        <p:nvSpPr>
          <p:cNvPr id="4" name="Content Placeholder 2"/>
          <p:cNvSpPr>
            <a:spLocks noGrp="1"/>
          </p:cNvSpPr>
          <p:nvPr>
            <p:ph idx="1"/>
          </p:nvPr>
        </p:nvSpPr>
        <p:spPr>
          <a:xfrm>
            <a:off x="0" y="1447800"/>
            <a:ext cx="9067800" cy="5181599"/>
          </a:xfrm>
        </p:spPr>
        <p:txBody>
          <a:bodyPr>
            <a:normAutofit lnSpcReduction="10000"/>
          </a:bodyPr>
          <a:lstStyle/>
          <a:p>
            <a:pPr>
              <a:lnSpc>
                <a:spcPct val="110000"/>
              </a:lnSpc>
            </a:pPr>
            <a:r>
              <a:rPr lang="en-US" dirty="0"/>
              <a:t>State Work-Study - job related to major</a:t>
            </a:r>
          </a:p>
          <a:p>
            <a:pPr>
              <a:lnSpc>
                <a:spcPct val="110000"/>
              </a:lnSpc>
            </a:pPr>
            <a:r>
              <a:rPr lang="en-US" dirty="0"/>
              <a:t>Blind or Deaf Beneficiary Grant 		</a:t>
            </a:r>
          </a:p>
          <a:p>
            <a:pPr>
              <a:lnSpc>
                <a:spcPct val="110000"/>
              </a:lnSpc>
            </a:pPr>
            <a:r>
              <a:rPr lang="en-US" dirty="0"/>
              <a:t>Educational Assistance Grant (EAP) – National Guard</a:t>
            </a:r>
          </a:p>
          <a:p>
            <a:pPr>
              <a:lnSpc>
                <a:spcPct val="110000"/>
              </a:lnSpc>
            </a:pPr>
            <a:r>
              <a:rPr lang="en-US" dirty="0"/>
              <a:t>PA Military Family Education Program (MFEP)</a:t>
            </a:r>
          </a:p>
          <a:p>
            <a:pPr>
              <a:lnSpc>
                <a:spcPct val="110000"/>
              </a:lnSpc>
            </a:pPr>
            <a:r>
              <a:rPr lang="en-US" dirty="0"/>
              <a:t>Chafee Education and Training Grant – co-administered with the PA Department of Human Services</a:t>
            </a:r>
          </a:p>
          <a:p>
            <a:pPr>
              <a:lnSpc>
                <a:spcPct val="110000"/>
              </a:lnSpc>
            </a:pPr>
            <a:r>
              <a:rPr lang="en-US" dirty="0"/>
              <a:t>Foster Ed Tuition Waiver</a:t>
            </a:r>
          </a:p>
          <a:p>
            <a:pPr>
              <a:lnSpc>
                <a:spcPct val="110000"/>
              </a:lnSpc>
            </a:pPr>
            <a:r>
              <a:rPr lang="en-US" dirty="0"/>
              <a:t>Postsecondary Educational Gratuity Program (PEGP)</a:t>
            </a:r>
          </a:p>
          <a:p>
            <a:pPr>
              <a:lnSpc>
                <a:spcPct val="110000"/>
              </a:lnSpc>
            </a:pPr>
            <a:r>
              <a:rPr lang="en-US" b="1" dirty="0"/>
              <a:t>Partnerships for Access to Higher Education (PATH)</a:t>
            </a:r>
          </a:p>
          <a:p>
            <a:pPr>
              <a:lnSpc>
                <a:spcPct val="110000"/>
              </a:lnSpc>
            </a:pPr>
            <a:r>
              <a:rPr lang="en-US" b="1" dirty="0"/>
              <a:t>Pennsylvania Targeted Industry Program (PA –TIP)</a:t>
            </a:r>
          </a:p>
          <a:p>
            <a:pPr>
              <a:lnSpc>
                <a:spcPct val="110000"/>
              </a:lnSpc>
            </a:pPr>
            <a:r>
              <a:rPr lang="en-US" dirty="0"/>
              <a:t>Ready to Succeed Scholarship (RTSS)</a:t>
            </a:r>
          </a:p>
          <a:p>
            <a:pPr marL="0" indent="0">
              <a:lnSpc>
                <a:spcPct val="110000"/>
              </a:lnSpc>
              <a:buNone/>
            </a:pPr>
            <a:r>
              <a:rPr lang="en-US" dirty="0"/>
              <a:t>For details, visit </a:t>
            </a:r>
            <a:r>
              <a:rPr lang="en-US" b="1" dirty="0">
                <a:hlinkClick r:id="rId2"/>
              </a:rPr>
              <a:t>PHEAA.org</a:t>
            </a:r>
            <a:r>
              <a:rPr lang="en-US" dirty="0"/>
              <a:t>.</a:t>
            </a:r>
          </a:p>
        </p:txBody>
      </p:sp>
      <p:sp>
        <p:nvSpPr>
          <p:cNvPr id="5" name="Oval 4">
            <a:extLst>
              <a:ext uri="{FF2B5EF4-FFF2-40B4-BE49-F238E27FC236}">
                <a16:creationId xmlns:a16="http://schemas.microsoft.com/office/drawing/2014/main" id="{61E9F921-0D36-384E-A5DC-86659D58438E}"/>
              </a:ext>
            </a:extLst>
          </p:cNvPr>
          <p:cNvSpPr/>
          <p:nvPr/>
        </p:nvSpPr>
        <p:spPr>
          <a:xfrm>
            <a:off x="7315200" y="649648"/>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7" name="Picture 6" descr="PA Money.png">
            <a:extLst>
              <a:ext uri="{FF2B5EF4-FFF2-40B4-BE49-F238E27FC236}">
                <a16:creationId xmlns:a16="http://schemas.microsoft.com/office/drawing/2014/main" id="{D9EBA321-B5C1-6D41-87E2-DE767A930C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43800" y="1016752"/>
            <a:ext cx="1182624" cy="1015272"/>
          </a:xfrm>
          <a:prstGeom prst="rect">
            <a:avLst/>
          </a:prstGeom>
        </p:spPr>
      </p:pic>
    </p:spTree>
    <p:extLst>
      <p:ext uri="{BB962C8B-B14F-4D97-AF65-F5344CB8AC3E}">
        <p14:creationId xmlns:p14="http://schemas.microsoft.com/office/powerpoint/2010/main" val="146793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Made Simple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809593"/>
              </p:ext>
            </p:extLst>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1828801"/>
            <a:ext cx="8686800" cy="1323439"/>
          </a:xfrm>
          <a:prstGeom prst="rect">
            <a:avLst/>
          </a:prstGeom>
          <a:noFill/>
        </p:spPr>
        <p:txBody>
          <a:bodyPr wrap="square" rtlCol="0">
            <a:spAutoFit/>
          </a:bodyPr>
          <a:lstStyle/>
          <a:p>
            <a:r>
              <a:rPr lang="en-US" sz="3200" b="1" dirty="0">
                <a:solidFill>
                  <a:srgbClr val="007299"/>
                </a:solidFill>
              </a:rPr>
              <a:t>5 Steps to Financial Aid</a:t>
            </a:r>
          </a:p>
          <a:p>
            <a:r>
              <a:rPr lang="en-US" sz="3200" b="1" dirty="0">
                <a:solidFill>
                  <a:srgbClr val="34437E"/>
                </a:solidFill>
              </a:rPr>
              <a:t>  </a:t>
            </a:r>
            <a:r>
              <a:rPr lang="en-US" sz="4800" b="1" dirty="0">
                <a:solidFill>
                  <a:schemeClr val="bg1"/>
                </a:solidFill>
              </a:rPr>
              <a:t>a</a:t>
            </a:r>
            <a:r>
              <a:rPr lang="en-US" sz="3200" b="1" dirty="0">
                <a:solidFill>
                  <a:srgbClr val="34437E"/>
                </a:solidFill>
              </a:rPr>
              <a:t> </a:t>
            </a:r>
            <a:r>
              <a:rPr lang="en-US" sz="1600" b="1" dirty="0">
                <a:solidFill>
                  <a:srgbClr val="007299"/>
                </a:solidFill>
              </a:rPr>
              <a:t>Step 1                  Step 2                  Step 3                   Step 4                  Step 5  </a:t>
            </a:r>
          </a:p>
        </p:txBody>
      </p:sp>
    </p:spTree>
    <p:extLst>
      <p:ext uri="{BB962C8B-B14F-4D97-AF65-F5344CB8AC3E}">
        <p14:creationId xmlns:p14="http://schemas.microsoft.com/office/powerpoint/2010/main" val="207810855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600"/>
                </a:solidFill>
              </a:rPr>
              <a:t>Step 1: </a:t>
            </a:r>
            <a:r>
              <a:rPr lang="en-US" dirty="0"/>
              <a:t>Look For Free Money First</a:t>
            </a:r>
            <a:endParaRPr lang="en-US" b="1" dirty="0"/>
          </a:p>
        </p:txBody>
      </p:sp>
      <p:sp>
        <p:nvSpPr>
          <p:cNvPr id="4" name="Content Placeholder 2"/>
          <p:cNvSpPr>
            <a:spLocks noGrp="1"/>
          </p:cNvSpPr>
          <p:nvPr>
            <p:ph idx="1"/>
          </p:nvPr>
        </p:nvSpPr>
        <p:spPr>
          <a:xfrm>
            <a:off x="0" y="1524000"/>
            <a:ext cx="9144000" cy="5105400"/>
          </a:xfrm>
        </p:spPr>
        <p:txBody>
          <a:bodyPr>
            <a:normAutofit/>
          </a:bodyPr>
          <a:lstStyle/>
          <a:p>
            <a:pPr>
              <a:buFont typeface="Wingdings" panose="05000000000000000000" pitchFamily="2" charset="2"/>
              <a:buChar char="Ø"/>
              <a:defRPr/>
            </a:pPr>
            <a:r>
              <a:rPr lang="en-US" altLang="en-US" sz="2400" b="1" dirty="0">
                <a:solidFill>
                  <a:srgbClr val="0000CC"/>
                </a:solidFill>
              </a:rPr>
              <a:t>National</a:t>
            </a:r>
            <a:endParaRPr lang="en-US" altLang="en-US" sz="1600" dirty="0">
              <a:solidFill>
                <a:schemeClr val="tx1"/>
              </a:solidFill>
            </a:endParaRPr>
          </a:p>
          <a:p>
            <a:pPr lvl="1">
              <a:buFont typeface="Wingdings" panose="05000000000000000000" pitchFamily="2" charset="2"/>
              <a:buChar char="Ø"/>
              <a:defRPr/>
            </a:pPr>
            <a:r>
              <a:rPr lang="en-US" altLang="en-US" sz="2000" dirty="0">
                <a:solidFill>
                  <a:schemeClr val="tx1"/>
                </a:solidFill>
              </a:rPr>
              <a:t>Most found on </a:t>
            </a:r>
            <a:r>
              <a:rPr lang="en-US" altLang="en-US" sz="2000" dirty="0"/>
              <a:t>corporate websites, scholarship databases &amp; HS guidance offices/webpages</a:t>
            </a:r>
            <a:endParaRPr lang="en-US" altLang="en-US" sz="2000" dirty="0">
              <a:solidFill>
                <a:schemeClr val="tx1"/>
              </a:solidFill>
            </a:endParaRPr>
          </a:p>
          <a:p>
            <a:pPr lvl="1">
              <a:buFont typeface="Wingdings" panose="05000000000000000000" pitchFamily="2" charset="2"/>
              <a:buChar char="Ø"/>
              <a:defRPr/>
            </a:pPr>
            <a:r>
              <a:rPr lang="en-US" altLang="en-US" sz="2000" dirty="0"/>
              <a:t>Lots of competition</a:t>
            </a:r>
            <a:r>
              <a:rPr lang="en-US" altLang="en-US" sz="2000" dirty="0">
                <a:solidFill>
                  <a:schemeClr val="tx1"/>
                </a:solidFill>
              </a:rPr>
              <a:t>  </a:t>
            </a:r>
          </a:p>
          <a:p>
            <a:pPr marL="457200" lvl="1" indent="0">
              <a:buNone/>
              <a:defRPr/>
            </a:pPr>
            <a:endParaRPr lang="en-US" altLang="en-US" sz="2000" dirty="0">
              <a:solidFill>
                <a:schemeClr val="tx1"/>
              </a:solidFill>
            </a:endParaRPr>
          </a:p>
          <a:p>
            <a:pPr>
              <a:buFont typeface="Wingdings" panose="05000000000000000000" pitchFamily="2" charset="2"/>
              <a:buChar char="Ø"/>
              <a:defRPr/>
            </a:pPr>
            <a:r>
              <a:rPr lang="en-US" altLang="en-US" sz="2400" b="1" dirty="0">
                <a:solidFill>
                  <a:srgbClr val="0000CC"/>
                </a:solidFill>
              </a:rPr>
              <a:t>Local &amp; Regional</a:t>
            </a:r>
            <a:endParaRPr lang="en-US" altLang="en-US" sz="2200" dirty="0">
              <a:solidFill>
                <a:schemeClr val="tx1"/>
              </a:solidFill>
            </a:endParaRPr>
          </a:p>
          <a:p>
            <a:pPr lvl="2">
              <a:buFont typeface="Wingdings" panose="05000000000000000000" pitchFamily="2" charset="2"/>
              <a:buChar char="Ø"/>
              <a:defRPr/>
            </a:pPr>
            <a:r>
              <a:rPr lang="en-US" altLang="en-US" sz="2000" dirty="0">
                <a:solidFill>
                  <a:schemeClr val="tx1"/>
                </a:solidFill>
              </a:rPr>
              <a:t>Check with HS Guidance office/webpage</a:t>
            </a:r>
          </a:p>
          <a:p>
            <a:pPr lvl="2">
              <a:buFont typeface="Wingdings" panose="05000000000000000000" pitchFamily="2" charset="2"/>
              <a:buChar char="Ø"/>
              <a:defRPr/>
            </a:pPr>
            <a:r>
              <a:rPr lang="en-US" altLang="en-US" sz="2000" dirty="0">
                <a:solidFill>
                  <a:schemeClr val="tx1"/>
                </a:solidFill>
              </a:rPr>
              <a:t>Businesses, churches, </a:t>
            </a:r>
            <a:r>
              <a:rPr lang="en-US" altLang="en-US" sz="2000" dirty="0"/>
              <a:t>local foundations</a:t>
            </a:r>
            <a:r>
              <a:rPr lang="en-US" altLang="en-US" sz="2000" dirty="0">
                <a:solidFill>
                  <a:schemeClr val="tx1"/>
                </a:solidFill>
              </a:rPr>
              <a:t>, etc. (stay on the lookout)</a:t>
            </a:r>
          </a:p>
          <a:p>
            <a:pPr lvl="2">
              <a:buFont typeface="Wingdings" panose="05000000000000000000" pitchFamily="2" charset="2"/>
              <a:buChar char="Ø"/>
              <a:defRPr/>
            </a:pPr>
            <a:r>
              <a:rPr lang="en-US" altLang="en-US" sz="2000" dirty="0"/>
              <a:t>Less competition </a:t>
            </a:r>
            <a:endParaRPr lang="en-US" altLang="en-US" sz="2000" dirty="0">
              <a:solidFill>
                <a:schemeClr val="tx1"/>
              </a:solidFill>
            </a:endParaRPr>
          </a:p>
          <a:p>
            <a:pPr marL="914400" lvl="2" indent="0">
              <a:buNone/>
              <a:defRPr/>
            </a:pPr>
            <a:endParaRPr lang="en-US" altLang="en-US" sz="2000" dirty="0">
              <a:solidFill>
                <a:schemeClr val="tx1"/>
              </a:solidFill>
            </a:endParaRPr>
          </a:p>
          <a:p>
            <a:pPr>
              <a:buFont typeface="Wingdings" panose="05000000000000000000" pitchFamily="2" charset="2"/>
              <a:buChar char="Ø"/>
              <a:defRPr/>
            </a:pPr>
            <a:r>
              <a:rPr lang="en-US" altLang="en-US" sz="2400" b="1" dirty="0">
                <a:solidFill>
                  <a:srgbClr val="0000CC"/>
                </a:solidFill>
              </a:rPr>
              <a:t>Post-Secondary: </a:t>
            </a:r>
            <a:endParaRPr lang="en-US" altLang="en-US" sz="2200" dirty="0">
              <a:solidFill>
                <a:schemeClr val="tx1"/>
              </a:solidFill>
            </a:endParaRPr>
          </a:p>
          <a:p>
            <a:pPr lvl="2">
              <a:buFont typeface="Wingdings" panose="05000000000000000000" pitchFamily="2" charset="2"/>
              <a:buChar char="Ø"/>
              <a:defRPr/>
            </a:pPr>
            <a:r>
              <a:rPr lang="en-US" altLang="en-US" sz="2000" dirty="0">
                <a:solidFill>
                  <a:schemeClr val="tx1"/>
                </a:solidFill>
              </a:rPr>
              <a:t>Check the school’s financial aid &amp; admissions pages on website</a:t>
            </a:r>
          </a:p>
          <a:p>
            <a:pPr lvl="2">
              <a:buFont typeface="Wingdings" panose="05000000000000000000" pitchFamily="2" charset="2"/>
              <a:buChar char="Ø"/>
              <a:defRPr/>
            </a:pPr>
            <a:r>
              <a:rPr lang="en-US" altLang="en-US" sz="2000" dirty="0"/>
              <a:t>Inquire with financial aid office about scholarships from alumni and endowment funds </a:t>
            </a:r>
            <a:endParaRPr lang="en-US" altLang="en-US" sz="2000" dirty="0">
              <a:solidFill>
                <a:schemeClr val="tx1"/>
              </a:solidFill>
            </a:endParaRPr>
          </a:p>
          <a:p>
            <a:pPr>
              <a:defRPr/>
            </a:pPr>
            <a:endParaRPr lang="en-US" altLang="en-US" dirty="0"/>
          </a:p>
        </p:txBody>
      </p:sp>
    </p:spTree>
    <p:extLst>
      <p:ext uri="{BB962C8B-B14F-4D97-AF65-F5344CB8AC3E}">
        <p14:creationId xmlns:p14="http://schemas.microsoft.com/office/powerpoint/2010/main" val="83776168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a:xfrm>
            <a:off x="628650" y="365127"/>
            <a:ext cx="7886700" cy="930274"/>
          </a:xfrm>
        </p:spPr>
        <p:txBody>
          <a:bodyPr>
            <a:normAutofit fontScale="90000"/>
          </a:bodyPr>
          <a:lstStyle/>
          <a:p>
            <a:pPr>
              <a:lnSpc>
                <a:spcPct val="100000"/>
              </a:lnSpc>
            </a:pPr>
            <a:r>
              <a:rPr lang="en-US" dirty="0"/>
              <a:t>Scholarship Search</a:t>
            </a:r>
            <a:br>
              <a:rPr lang="en-US" dirty="0"/>
            </a:br>
            <a:r>
              <a:rPr lang="en-US" sz="2700" dirty="0">
                <a:solidFill>
                  <a:schemeClr val="bg1"/>
                </a:solidFill>
              </a:rPr>
              <a:t>Don’t miss out on FREE money!</a:t>
            </a:r>
          </a:p>
        </p:txBody>
      </p:sp>
      <p:sp>
        <p:nvSpPr>
          <p:cNvPr id="2" name="Content Placeholder 1"/>
          <p:cNvSpPr>
            <a:spLocks noGrp="1"/>
          </p:cNvSpPr>
          <p:nvPr>
            <p:ph idx="1"/>
          </p:nvPr>
        </p:nvSpPr>
        <p:spPr>
          <a:xfrm>
            <a:off x="0" y="1447800"/>
            <a:ext cx="5791200" cy="5181600"/>
          </a:xfrm>
        </p:spPr>
        <p:txBody>
          <a:bodyPr>
            <a:normAutofit/>
          </a:bodyPr>
          <a:lstStyle/>
          <a:p>
            <a:pPr>
              <a:defRPr/>
            </a:pPr>
            <a:r>
              <a:rPr lang="en-US" sz="2000" dirty="0">
                <a:solidFill>
                  <a:schemeClr val="tx1"/>
                </a:solidFill>
              </a:rPr>
              <a:t>Start Early and Search Often </a:t>
            </a:r>
            <a:endParaRPr lang="en-US" sz="2000" u="sng" dirty="0">
              <a:solidFill>
                <a:schemeClr val="tx1"/>
              </a:solidFill>
            </a:endParaRPr>
          </a:p>
          <a:p>
            <a:pPr lvl="1">
              <a:defRPr/>
            </a:pPr>
            <a:endParaRPr lang="en-US" sz="800" dirty="0">
              <a:solidFill>
                <a:schemeClr val="tx1"/>
              </a:solidFill>
            </a:endParaRPr>
          </a:p>
          <a:p>
            <a:pPr>
              <a:defRPr/>
            </a:pPr>
            <a:r>
              <a:rPr lang="en-US" sz="2000" dirty="0">
                <a:solidFill>
                  <a:schemeClr val="tx1"/>
                </a:solidFill>
              </a:rPr>
              <a:t>Create an Academic Resume</a:t>
            </a:r>
            <a:r>
              <a:rPr lang="en-US" sz="2400" dirty="0">
                <a:solidFill>
                  <a:schemeClr val="tx1"/>
                </a:solidFill>
              </a:rPr>
              <a:t>:  </a:t>
            </a:r>
          </a:p>
          <a:p>
            <a:pPr lvl="1">
              <a:buFont typeface="Wingdings" panose="05000000000000000000" pitchFamily="2" charset="2"/>
              <a:buChar char="Ø"/>
              <a:defRPr/>
            </a:pPr>
            <a:r>
              <a:rPr lang="en-US" sz="2000" dirty="0">
                <a:solidFill>
                  <a:schemeClr val="tx1"/>
                </a:solidFill>
              </a:rPr>
              <a:t>Academic success </a:t>
            </a:r>
          </a:p>
          <a:p>
            <a:pPr lvl="1">
              <a:buFont typeface="Wingdings" panose="05000000000000000000" pitchFamily="2" charset="2"/>
              <a:buChar char="Ø"/>
              <a:defRPr/>
            </a:pPr>
            <a:r>
              <a:rPr lang="en-US" sz="2000" dirty="0">
                <a:solidFill>
                  <a:schemeClr val="tx1"/>
                </a:solidFill>
              </a:rPr>
              <a:t>Extra Curricular Activities </a:t>
            </a:r>
          </a:p>
          <a:p>
            <a:pPr lvl="1">
              <a:buFont typeface="Wingdings" panose="05000000000000000000" pitchFamily="2" charset="2"/>
              <a:buChar char="Ø"/>
              <a:defRPr/>
            </a:pPr>
            <a:r>
              <a:rPr lang="en-US" sz="2000" dirty="0">
                <a:solidFill>
                  <a:schemeClr val="tx1"/>
                </a:solidFill>
              </a:rPr>
              <a:t>Community Involvement/Volunteerism </a:t>
            </a:r>
          </a:p>
          <a:p>
            <a:pPr marL="457200" lvl="1" indent="0">
              <a:buFontTx/>
              <a:buNone/>
              <a:defRPr/>
            </a:pPr>
            <a:endParaRPr lang="en-US" sz="800" dirty="0"/>
          </a:p>
          <a:p>
            <a:pPr>
              <a:buFont typeface="Arial" panose="020B0604020202020204" pitchFamily="34" charset="0"/>
              <a:buChar char="•"/>
              <a:defRPr/>
            </a:pPr>
            <a:r>
              <a:rPr lang="en-US" sz="2000" dirty="0">
                <a:solidFill>
                  <a:schemeClr val="tx1"/>
                </a:solidFill>
              </a:rPr>
              <a:t>Create an Essay(s</a:t>
            </a:r>
            <a:r>
              <a:rPr lang="en-US" sz="2400" dirty="0">
                <a:solidFill>
                  <a:schemeClr val="tx1"/>
                </a:solidFill>
              </a:rPr>
              <a:t>)- </a:t>
            </a:r>
            <a:r>
              <a:rPr lang="en-US" sz="2000" dirty="0">
                <a:solidFill>
                  <a:schemeClr val="tx1"/>
                </a:solidFill>
              </a:rPr>
              <a:t>Write an essay, free from errors, that can be tweaked based on individual scholarships (be creative)</a:t>
            </a:r>
          </a:p>
          <a:p>
            <a:pPr marL="0" indent="0">
              <a:buNone/>
              <a:defRPr/>
            </a:pPr>
            <a:endParaRPr lang="en-US" sz="800" dirty="0"/>
          </a:p>
          <a:p>
            <a:pPr>
              <a:buFont typeface="Arial" panose="020B0604020202020204" pitchFamily="34" charset="0"/>
              <a:buChar char="•"/>
              <a:defRPr/>
            </a:pPr>
            <a:r>
              <a:rPr lang="en-US" sz="2000" dirty="0">
                <a:solidFill>
                  <a:schemeClr val="tx1"/>
                </a:solidFill>
              </a:rPr>
              <a:t>Secure Letter of Recommendations early</a:t>
            </a:r>
          </a:p>
          <a:p>
            <a:pPr>
              <a:buFont typeface="Arial" panose="020B0604020202020204" pitchFamily="34" charset="0"/>
              <a:buChar char="•"/>
              <a:defRPr/>
            </a:pPr>
            <a:r>
              <a:rPr lang="en-US" sz="2000" b="1" u="sng" dirty="0">
                <a:solidFill>
                  <a:schemeClr val="tx1"/>
                </a:solidFill>
              </a:rPr>
              <a:t>Pay attention to deadlines </a:t>
            </a:r>
            <a:r>
              <a:rPr lang="en-US" sz="2000" b="1" dirty="0">
                <a:solidFill>
                  <a:schemeClr val="tx1"/>
                </a:solidFill>
              </a:rPr>
              <a:t>and understand the terms</a:t>
            </a:r>
            <a:endParaRPr lang="en-US" sz="2000" dirty="0">
              <a:solidFill>
                <a:schemeClr val="tx1"/>
              </a:solidFill>
            </a:endParaRPr>
          </a:p>
          <a:p>
            <a:pPr marL="457200" lvl="1" indent="0">
              <a:buFontTx/>
              <a:buNone/>
              <a:defRPr/>
            </a:pPr>
            <a:endParaRPr lang="en-US" sz="1600" dirty="0"/>
          </a:p>
          <a:p>
            <a:pPr marL="457200" lvl="1" indent="0">
              <a:buFontTx/>
              <a:buNone/>
              <a:defRPr/>
            </a:pPr>
            <a:endParaRPr lang="en-US" sz="1600" dirty="0"/>
          </a:p>
          <a:p>
            <a:pPr marL="0" indent="0">
              <a:buFontTx/>
              <a:buNone/>
              <a:defRPr/>
            </a:pPr>
            <a:endParaRPr lang="en-US" sz="2000" b="1" dirty="0"/>
          </a:p>
          <a:p>
            <a:pPr>
              <a:buFont typeface="Arial" panose="020B0604020202020204" pitchFamily="34" charset="0"/>
              <a:buChar char="•"/>
              <a:defRPr/>
            </a:pPr>
            <a:endParaRPr lang="en-US" sz="2400" dirty="0"/>
          </a:p>
          <a:p>
            <a:pPr>
              <a:buFont typeface="Arial" panose="020B0604020202020204" pitchFamily="34" charset="0"/>
              <a:buChar char="•"/>
              <a:defRPr/>
            </a:pPr>
            <a:endParaRPr lang="en-US" sz="2400" dirty="0"/>
          </a:p>
          <a:p>
            <a:pPr>
              <a:buFont typeface="Arial" panose="020B0604020202020204" pitchFamily="34" charset="0"/>
              <a:buChar char="•"/>
              <a:defRPr/>
            </a:pPr>
            <a:endParaRPr lang="en-US" sz="2400" dirty="0"/>
          </a:p>
          <a:p>
            <a:pPr>
              <a:defRPr/>
            </a:pPr>
            <a:endParaRPr lang="en-US" dirty="0"/>
          </a:p>
        </p:txBody>
      </p:sp>
      <p:sp>
        <p:nvSpPr>
          <p:cNvPr id="5" name="Rectangle 4"/>
          <p:cNvSpPr/>
          <p:nvPr/>
        </p:nvSpPr>
        <p:spPr>
          <a:xfrm>
            <a:off x="5715000" y="1485899"/>
            <a:ext cx="3352800" cy="5295901"/>
          </a:xfrm>
          <a:prstGeom prst="rect">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11"/>
          <p:cNvSpPr txBox="1">
            <a:spLocks/>
          </p:cNvSpPr>
          <p:nvPr/>
        </p:nvSpPr>
        <p:spPr>
          <a:xfrm>
            <a:off x="6029207" y="1752600"/>
            <a:ext cx="28956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400"/>
              </a:spcBef>
              <a:spcAft>
                <a:spcPts val="400"/>
              </a:spcAft>
              <a:buClr>
                <a:schemeClr val="bg1"/>
              </a:buClr>
              <a:buFont typeface="Wingdings" charset="2"/>
              <a:buChar char="ü"/>
            </a:pPr>
            <a:r>
              <a:rPr lang="en-US" sz="1400" b="1" dirty="0">
                <a:solidFill>
                  <a:schemeClr val="bg1"/>
                </a:solidFill>
              </a:rPr>
              <a:t>FastWeb.com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EducationPlanner.org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Chegg.com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FinAid.org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ScholarshipExperts.com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Scholarships.com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Scholarship-Page.com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DoSomething.org/Scholarships</a:t>
            </a:r>
          </a:p>
          <a:p>
            <a:pPr>
              <a:lnSpc>
                <a:spcPct val="90000"/>
              </a:lnSpc>
              <a:spcBef>
                <a:spcPts val="400"/>
              </a:spcBef>
              <a:spcAft>
                <a:spcPts val="400"/>
              </a:spcAft>
              <a:buClr>
                <a:schemeClr val="bg1"/>
              </a:buClr>
              <a:buFont typeface="Wingdings" charset="2"/>
              <a:buChar char="ü"/>
            </a:pPr>
            <a:r>
              <a:rPr lang="en-US" sz="1400" b="1" dirty="0">
                <a:solidFill>
                  <a:schemeClr val="bg1"/>
                </a:solidFill>
              </a:rPr>
              <a:t>Colleges.Niche.com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StudentScholarships.org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BigFuture.Collegeboard.org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CollegeAnswer.com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CollegeNet.com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MeritAid.com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MORE….</a:t>
            </a:r>
          </a:p>
        </p:txBody>
      </p:sp>
    </p:spTree>
    <p:extLst>
      <p:ext uri="{BB962C8B-B14F-4D97-AF65-F5344CB8AC3E}">
        <p14:creationId xmlns:p14="http://schemas.microsoft.com/office/powerpoint/2010/main" val="393685958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600"/>
                </a:solidFill>
              </a:rPr>
              <a:t>Step 2: </a:t>
            </a:r>
            <a:r>
              <a:rPr lang="en-US" dirty="0"/>
              <a:t>Know Your Deadlines</a:t>
            </a:r>
          </a:p>
        </p:txBody>
      </p:sp>
      <p:sp>
        <p:nvSpPr>
          <p:cNvPr id="3" name="Content Placeholder 2"/>
          <p:cNvSpPr>
            <a:spLocks noGrp="1"/>
          </p:cNvSpPr>
          <p:nvPr>
            <p:ph idx="1"/>
          </p:nvPr>
        </p:nvSpPr>
        <p:spPr>
          <a:xfrm>
            <a:off x="228600" y="1646237"/>
            <a:ext cx="8839200" cy="4830763"/>
          </a:xfrm>
        </p:spPr>
        <p:txBody>
          <a:bodyPr/>
          <a:lstStyle/>
          <a:p>
            <a:r>
              <a:rPr lang="en-US" dirty="0"/>
              <a:t>Applications for Admission</a:t>
            </a:r>
          </a:p>
          <a:p>
            <a:r>
              <a:rPr lang="en-US" dirty="0"/>
              <a:t>Deadlines for Scholarships</a:t>
            </a:r>
          </a:p>
          <a:p>
            <a:pPr lvl="1"/>
            <a:r>
              <a:rPr lang="en-US" dirty="0"/>
              <a:t>Institutions, Outside Sources</a:t>
            </a:r>
          </a:p>
          <a:p>
            <a:r>
              <a:rPr lang="en-US" dirty="0"/>
              <a:t>Free Application for Federal Student Aid (FAFSA)</a:t>
            </a:r>
          </a:p>
          <a:p>
            <a:pPr lvl="1"/>
            <a:r>
              <a:rPr lang="en-US" dirty="0"/>
              <a:t>Available October 1 of Senior Year</a:t>
            </a:r>
          </a:p>
          <a:p>
            <a:pPr lvl="1"/>
            <a:r>
              <a:rPr lang="en-US" dirty="0"/>
              <a:t>Schools have Priority Deadlines</a:t>
            </a:r>
          </a:p>
          <a:p>
            <a:pPr lvl="2"/>
            <a:r>
              <a:rPr lang="en-US" dirty="0"/>
              <a:t>Don’t have to have applied or been accepted to list schools on FAFSA </a:t>
            </a:r>
          </a:p>
          <a:p>
            <a:endParaRPr lang="en-US" dirty="0"/>
          </a:p>
          <a:p>
            <a:pPr lvl="1"/>
            <a:endParaRPr lang="en-US" dirty="0"/>
          </a:p>
        </p:txBody>
      </p:sp>
      <p:sp>
        <p:nvSpPr>
          <p:cNvPr id="4" name="Slide Number Placeholder 3">
            <a:extLst>
              <a:ext uri="{FF2B5EF4-FFF2-40B4-BE49-F238E27FC236}">
                <a16:creationId xmlns:a16="http://schemas.microsoft.com/office/drawing/2014/main" id="{F9CF4A91-23BF-B04D-BC91-BC352381B1BD}"/>
              </a:ext>
            </a:extLst>
          </p:cNvPr>
          <p:cNvSpPr>
            <a:spLocks noGrp="1"/>
          </p:cNvSpPr>
          <p:nvPr>
            <p:ph type="sldNum" sz="quarter" idx="12"/>
          </p:nvPr>
        </p:nvSpPr>
        <p:spPr/>
        <p:txBody>
          <a:bodyPr/>
          <a:lstStyle/>
          <a:p>
            <a:fld id="{3ECAA9F2-51A7-FA4F-B019-4D81CA3B727C}" type="slidenum">
              <a:rPr lang="en-US" smtClean="0"/>
              <a:pPr/>
              <a:t>14</a:t>
            </a:fld>
            <a:endParaRPr lang="en-US" dirty="0"/>
          </a:p>
        </p:txBody>
      </p:sp>
      <p:pic>
        <p:nvPicPr>
          <p:cNvPr id="9" name="Picture 8">
            <a:extLst>
              <a:ext uri="{FF2B5EF4-FFF2-40B4-BE49-F238E27FC236}">
                <a16:creationId xmlns:a16="http://schemas.microsoft.com/office/drawing/2014/main" id="{3A61F154-B300-F64E-A6F6-6AB25836A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8406">
            <a:off x="2712153" y="5381216"/>
            <a:ext cx="5946559" cy="879718"/>
          </a:xfrm>
          <a:prstGeom prst="rect">
            <a:avLst/>
          </a:prstGeom>
        </p:spPr>
      </p:pic>
      <p:sp>
        <p:nvSpPr>
          <p:cNvPr id="6" name="Oval 5">
            <a:extLst>
              <a:ext uri="{FF2B5EF4-FFF2-40B4-BE49-F238E27FC236}">
                <a16:creationId xmlns:a16="http://schemas.microsoft.com/office/drawing/2014/main" id="{B0EB1D3C-EBF3-C946-AC83-E1D26B6DF320}"/>
              </a:ext>
            </a:extLst>
          </p:cNvPr>
          <p:cNvSpPr/>
          <p:nvPr/>
        </p:nvSpPr>
        <p:spPr>
          <a:xfrm>
            <a:off x="7162800" y="609600"/>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7" name="Picture 6" descr="Clock &amp; Calenda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91400" y="891425"/>
            <a:ext cx="1143000" cy="1165975"/>
          </a:xfrm>
          <a:prstGeom prst="rect">
            <a:avLst/>
          </a:prstGeom>
        </p:spPr>
      </p:pic>
    </p:spTree>
    <p:extLst>
      <p:ext uri="{BB962C8B-B14F-4D97-AF65-F5344CB8AC3E}">
        <p14:creationId xmlns:p14="http://schemas.microsoft.com/office/powerpoint/2010/main" val="9413579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PA State Grant Deadlines</a:t>
            </a:r>
          </a:p>
        </p:txBody>
      </p:sp>
      <p:sp>
        <p:nvSpPr>
          <p:cNvPr id="4" name="Content Placeholder 2"/>
          <p:cNvSpPr>
            <a:spLocks noGrp="1"/>
          </p:cNvSpPr>
          <p:nvPr>
            <p:ph idx="1"/>
          </p:nvPr>
        </p:nvSpPr>
        <p:spPr>
          <a:xfrm>
            <a:off x="457200" y="1646237"/>
            <a:ext cx="8229600" cy="3459163"/>
          </a:xfrm>
        </p:spPr>
        <p:txBody>
          <a:bodyPr>
            <a:normAutofit/>
          </a:bodyPr>
          <a:lstStyle/>
          <a:p>
            <a:pPr>
              <a:lnSpc>
                <a:spcPct val="110000"/>
              </a:lnSpc>
            </a:pPr>
            <a:r>
              <a:rPr lang="en-US" b="1" dirty="0">
                <a:solidFill>
                  <a:srgbClr val="007299"/>
                </a:solidFill>
              </a:rPr>
              <a:t>May 1 – </a:t>
            </a:r>
            <a:r>
              <a:rPr lang="en-US" dirty="0"/>
              <a:t>If you plan to enroll in a degree program or a college transferable program at a junior college or other college or university (excludes community colleges)</a:t>
            </a:r>
          </a:p>
          <a:p>
            <a:pPr>
              <a:lnSpc>
                <a:spcPct val="110000"/>
              </a:lnSpc>
            </a:pPr>
            <a:r>
              <a:rPr lang="en-US" b="1" dirty="0">
                <a:solidFill>
                  <a:srgbClr val="007299"/>
                </a:solidFill>
              </a:rPr>
              <a:t>August 1 – </a:t>
            </a:r>
            <a:r>
              <a:rPr lang="en-US" dirty="0"/>
              <a:t>If you plan to enroll in a community college; a business, trade, or technical school; a hospital school of nursing; or a 2-year program that is not transferable to another institution</a:t>
            </a:r>
          </a:p>
        </p:txBody>
      </p:sp>
      <p:sp>
        <p:nvSpPr>
          <p:cNvPr id="2" name="Slide Number Placeholder 1">
            <a:extLst>
              <a:ext uri="{FF2B5EF4-FFF2-40B4-BE49-F238E27FC236}">
                <a16:creationId xmlns:a16="http://schemas.microsoft.com/office/drawing/2014/main" id="{5468B72F-D246-9B4B-89E1-1F9AC9A5A1E9}"/>
              </a:ext>
            </a:extLst>
          </p:cNvPr>
          <p:cNvSpPr>
            <a:spLocks noGrp="1"/>
          </p:cNvSpPr>
          <p:nvPr>
            <p:ph type="sldNum" sz="quarter" idx="12"/>
          </p:nvPr>
        </p:nvSpPr>
        <p:spPr/>
        <p:txBody>
          <a:bodyPr/>
          <a:lstStyle/>
          <a:p>
            <a:fld id="{3ECAA9F2-51A7-FA4F-B019-4D81CA3B727C}" type="slidenum">
              <a:rPr lang="en-US" smtClean="0"/>
              <a:pPr/>
              <a:t>15</a:t>
            </a:fld>
            <a:endParaRPr lang="en-US" dirty="0"/>
          </a:p>
        </p:txBody>
      </p:sp>
      <p:pic>
        <p:nvPicPr>
          <p:cNvPr id="5" name="Picture 4">
            <a:extLst>
              <a:ext uri="{FF2B5EF4-FFF2-40B4-BE49-F238E27FC236}">
                <a16:creationId xmlns:a16="http://schemas.microsoft.com/office/drawing/2014/main" id="{2B1B49EE-AB6A-2B4B-B7D0-6C8F811F2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8406">
            <a:off x="2712153" y="5381216"/>
            <a:ext cx="5946559" cy="879718"/>
          </a:xfrm>
          <a:prstGeom prst="rect">
            <a:avLst/>
          </a:prstGeom>
        </p:spPr>
      </p:pic>
    </p:spTree>
    <p:extLst>
      <p:ext uri="{BB962C8B-B14F-4D97-AF65-F5344CB8AC3E}">
        <p14:creationId xmlns:p14="http://schemas.microsoft.com/office/powerpoint/2010/main" val="215897874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39740"/>
            <a:ext cx="8610600" cy="1043710"/>
          </a:xfrm>
        </p:spPr>
        <p:txBody>
          <a:bodyPr>
            <a:normAutofit/>
          </a:bodyPr>
          <a:lstStyle/>
          <a:p>
            <a:pPr algn="ctr"/>
            <a:r>
              <a:rPr lang="en-US" dirty="0"/>
              <a:t>Free Application for Federal Student Aid: FAFSA</a:t>
            </a:r>
          </a:p>
        </p:txBody>
      </p:sp>
      <p:sp>
        <p:nvSpPr>
          <p:cNvPr id="7" name="Rectangle 6"/>
          <p:cNvSpPr/>
          <p:nvPr/>
        </p:nvSpPr>
        <p:spPr>
          <a:xfrm>
            <a:off x="0" y="1295400"/>
            <a:ext cx="9144000" cy="2000548"/>
          </a:xfrm>
          <a:prstGeom prst="rect">
            <a:avLst/>
          </a:prstGeom>
        </p:spPr>
        <p:txBody>
          <a:bodyPr wrap="square">
            <a:spAutoFit/>
          </a:bodyPr>
          <a:lstStyle/>
          <a:p>
            <a:endParaRPr lang="en-US" sz="800" b="1" dirty="0">
              <a:solidFill>
                <a:prstClr val="black"/>
              </a:solidFill>
            </a:endParaRPr>
          </a:p>
          <a:p>
            <a:pPr>
              <a:defRPr/>
            </a:pPr>
            <a:r>
              <a:rPr lang="en-US" sz="2000" u="sng" dirty="0"/>
              <a:t>All</a:t>
            </a:r>
            <a:r>
              <a:rPr lang="en-US" sz="2000" dirty="0"/>
              <a:t> students who wish to be considered for financial aid must complete the form. </a:t>
            </a:r>
          </a:p>
          <a:p>
            <a:pPr>
              <a:defRPr/>
            </a:pPr>
            <a:endParaRPr lang="en-US" sz="800" dirty="0"/>
          </a:p>
          <a:p>
            <a:pPr>
              <a:defRPr/>
            </a:pPr>
            <a:endParaRPr lang="en-US" sz="1400" dirty="0"/>
          </a:p>
          <a:p>
            <a:pPr marL="342900" lvl="0" indent="-342900">
              <a:buFont typeface="Arial" panose="020B0604020202020204" pitchFamily="34" charset="0"/>
              <a:buChar char="•"/>
              <a:defRPr/>
            </a:pPr>
            <a:r>
              <a:rPr lang="en-US" sz="2000" dirty="0">
                <a:solidFill>
                  <a:prstClr val="black"/>
                </a:solidFill>
              </a:rPr>
              <a:t>Complete the correct FAFSA (2023-2024 AY)</a:t>
            </a:r>
          </a:p>
          <a:p>
            <a:pPr marL="342900" lvl="0" indent="-342900">
              <a:buFont typeface="Arial" panose="020B0604020202020204" pitchFamily="34" charset="0"/>
              <a:buChar char="•"/>
              <a:defRPr/>
            </a:pPr>
            <a:r>
              <a:rPr lang="en-US" sz="2000" dirty="0">
                <a:solidFill>
                  <a:prstClr val="black"/>
                </a:solidFill>
              </a:rPr>
              <a:t>Can start FAFSA and save to complete at a later time</a:t>
            </a:r>
          </a:p>
          <a:p>
            <a:pPr marL="342900" lvl="0" indent="-342900">
              <a:buFont typeface="Arial" panose="020B0604020202020204" pitchFamily="34" charset="0"/>
              <a:buChar char="•"/>
              <a:defRPr/>
            </a:pPr>
            <a:r>
              <a:rPr lang="en-US" sz="2000" dirty="0">
                <a:solidFill>
                  <a:prstClr val="black"/>
                </a:solidFill>
              </a:rPr>
              <a:t>File as early as October 1 of student’s senior year in high school</a:t>
            </a:r>
            <a:endParaRPr lang="en-US" sz="1400" dirty="0">
              <a:solidFill>
                <a:prstClr val="black"/>
              </a:solidFill>
            </a:endParaRPr>
          </a:p>
          <a:p>
            <a:pPr>
              <a:defRPr/>
            </a:pP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1348269752"/>
              </p:ext>
            </p:extLst>
          </p:nvPr>
        </p:nvGraphicFramePr>
        <p:xfrm>
          <a:off x="114300" y="3200400"/>
          <a:ext cx="8915400" cy="3457077"/>
        </p:xfrm>
        <a:graphic>
          <a:graphicData uri="http://schemas.openxmlformats.org/drawingml/2006/table">
            <a:tbl>
              <a:tblPr firstRow="1" bandRow="1"/>
              <a:tblGrid>
                <a:gridCol w="3454400">
                  <a:extLst>
                    <a:ext uri="{9D8B030D-6E8A-4147-A177-3AD203B41FA5}">
                      <a16:colId xmlns:a16="http://schemas.microsoft.com/office/drawing/2014/main" val="20000"/>
                    </a:ext>
                  </a:extLst>
                </a:gridCol>
                <a:gridCol w="3200867">
                  <a:extLst>
                    <a:ext uri="{9D8B030D-6E8A-4147-A177-3AD203B41FA5}">
                      <a16:colId xmlns:a16="http://schemas.microsoft.com/office/drawing/2014/main" val="20001"/>
                    </a:ext>
                  </a:extLst>
                </a:gridCol>
                <a:gridCol w="2260133">
                  <a:extLst>
                    <a:ext uri="{9D8B030D-6E8A-4147-A177-3AD203B41FA5}">
                      <a16:colId xmlns:a16="http://schemas.microsoft.com/office/drawing/2014/main" val="20002"/>
                    </a:ext>
                  </a:extLst>
                </a:gridCol>
              </a:tblGrid>
              <a:tr h="834721">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Plan</a:t>
                      </a:r>
                      <a:r>
                        <a:rPr lang="en-US" sz="2100" baseline="0" dirty="0"/>
                        <a:t> to Attend </a:t>
                      </a:r>
                      <a:br>
                        <a:rPr lang="en-US" sz="2100" baseline="0" dirty="0"/>
                      </a:br>
                      <a:r>
                        <a:rPr lang="en-US" sz="2100" baseline="0" dirty="0"/>
                        <a:t>College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Submit</a:t>
                      </a:r>
                      <a:r>
                        <a:rPr lang="en-US" sz="2100" baseline="0" dirty="0"/>
                        <a:t> the </a:t>
                      </a:r>
                      <a:br>
                        <a:rPr lang="en-US" sz="2100" baseline="0" dirty="0"/>
                      </a:br>
                      <a:r>
                        <a:rPr lang="en-US" sz="2100" baseline="0" dirty="0"/>
                        <a:t>FAFSA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Using Tax </a:t>
                      </a:r>
                      <a:br>
                        <a:rPr lang="en-US" sz="2100" dirty="0"/>
                      </a:br>
                      <a:r>
                        <a:rPr lang="en-US" sz="2100" dirty="0"/>
                        <a:t>Information</a:t>
                      </a:r>
                      <a:r>
                        <a:rPr lang="en-US" sz="2100" baseline="0" dirty="0"/>
                        <a:t>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extLst>
                  <a:ext uri="{0D108BD9-81ED-4DB2-BD59-A6C34878D82A}">
                    <a16:rowId xmlns:a16="http://schemas.microsoft.com/office/drawing/2014/main" val="10000"/>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Jul 1, 2022 - Jun 30, 2023</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Oct 1, 2021 - Jun 30, 2023</a:t>
                      </a:r>
                      <a:endParaRPr lang="en-US" sz="1900" b="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2020</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extLst>
                  <a:ext uri="{0D108BD9-81ED-4DB2-BD59-A6C34878D82A}">
                    <a16:rowId xmlns:a16="http://schemas.microsoft.com/office/drawing/2014/main" val="10001"/>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b="1" i="0" dirty="0">
                          <a:solidFill>
                            <a:schemeClr val="tx1">
                              <a:lumMod val="75000"/>
                              <a:lumOff val="25000"/>
                            </a:schemeClr>
                          </a:solidFill>
                        </a:rPr>
                        <a:t>Jul 1, 2023 - Jun 30, 2024</a:t>
                      </a:r>
                      <a:endParaRPr lang="en-US" sz="1900" b="1" i="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i="0" dirty="0">
                          <a:solidFill>
                            <a:schemeClr val="tx1">
                              <a:lumMod val="75000"/>
                              <a:lumOff val="25000"/>
                            </a:schemeClr>
                          </a:solidFill>
                        </a:rPr>
                        <a:t>Oct 1, 2022 - Jun 30, 2024</a:t>
                      </a:r>
                      <a:endParaRPr lang="en-US" sz="1900" b="1" i="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b="1" i="0" dirty="0">
                          <a:solidFill>
                            <a:schemeClr val="tx1">
                              <a:lumMod val="75000"/>
                              <a:lumOff val="25000"/>
                            </a:schemeClr>
                          </a:solidFill>
                        </a:rPr>
                        <a:t>2021</a:t>
                      </a:r>
                      <a:endParaRPr lang="en-US" sz="1900" b="1" i="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extLst>
                  <a:ext uri="{0D108BD9-81ED-4DB2-BD59-A6C34878D82A}">
                    <a16:rowId xmlns:a16="http://schemas.microsoft.com/office/drawing/2014/main" val="10002"/>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lumMod val="75000"/>
                              <a:lumOff val="25000"/>
                            </a:schemeClr>
                          </a:solidFill>
                        </a:rPr>
                        <a:t>Jul 1, 2024- Jun 30, 2025</a:t>
                      </a:r>
                      <a:endParaRPr lang="en-US" sz="190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lumMod val="75000"/>
                              <a:lumOff val="25000"/>
                            </a:schemeClr>
                          </a:solidFill>
                        </a:rPr>
                        <a:t>Oct 1, 2023 - Jun 30, 2025</a:t>
                      </a:r>
                      <a:endParaRPr lang="en-US" sz="1900" b="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2022</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848311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30F-8EB6-9547-B721-2F904E0DFE9E}"/>
              </a:ext>
            </a:extLst>
          </p:cNvPr>
          <p:cNvSpPr>
            <a:spLocks noGrp="1"/>
          </p:cNvSpPr>
          <p:nvPr>
            <p:ph type="title"/>
          </p:nvPr>
        </p:nvSpPr>
        <p:spPr/>
        <p:txBody>
          <a:bodyPr/>
          <a:lstStyle/>
          <a:p>
            <a:r>
              <a:rPr lang="en-US" dirty="0"/>
              <a:t>Create Your FSA Accounts</a:t>
            </a:r>
          </a:p>
        </p:txBody>
      </p:sp>
      <p:sp>
        <p:nvSpPr>
          <p:cNvPr id="3" name="Content Placeholder 2">
            <a:extLst>
              <a:ext uri="{FF2B5EF4-FFF2-40B4-BE49-F238E27FC236}">
                <a16:creationId xmlns:a16="http://schemas.microsoft.com/office/drawing/2014/main" id="{85A2A927-BFE3-2D44-96B4-F984A655F703}"/>
              </a:ext>
            </a:extLst>
          </p:cNvPr>
          <p:cNvSpPr>
            <a:spLocks noGrp="1"/>
          </p:cNvSpPr>
          <p:nvPr>
            <p:ph idx="1"/>
          </p:nvPr>
        </p:nvSpPr>
        <p:spPr>
          <a:xfrm>
            <a:off x="457200" y="1646237"/>
            <a:ext cx="5029200" cy="4830763"/>
          </a:xfrm>
        </p:spPr>
        <p:txBody>
          <a:bodyPr>
            <a:normAutofit/>
          </a:bodyPr>
          <a:lstStyle/>
          <a:p>
            <a:pPr>
              <a:lnSpc>
                <a:spcPct val="120000"/>
              </a:lnSpc>
            </a:pPr>
            <a:r>
              <a:rPr lang="en-US" dirty="0"/>
              <a:t>The student applying for aid and one parent providing information on the FAFSA need to create an FSA account at studentaid.gov.</a:t>
            </a:r>
          </a:p>
          <a:p>
            <a:pPr>
              <a:lnSpc>
                <a:spcPct val="120000"/>
              </a:lnSpc>
            </a:pPr>
            <a:r>
              <a:rPr lang="en-US" dirty="0"/>
              <a:t>Create prior to completing the FAFSA.</a:t>
            </a:r>
          </a:p>
          <a:p>
            <a:pPr>
              <a:lnSpc>
                <a:spcPct val="120000"/>
              </a:lnSpc>
            </a:pPr>
            <a:r>
              <a:rPr lang="en-US" dirty="0"/>
              <a:t>Legal signature for student and parent.</a:t>
            </a:r>
          </a:p>
          <a:p>
            <a:pPr>
              <a:lnSpc>
                <a:spcPct val="120000"/>
              </a:lnSpc>
            </a:pPr>
            <a:r>
              <a:rPr lang="en-US" dirty="0"/>
              <a:t>Provides access to FAFSA and Federal Student Aid online systems.</a:t>
            </a:r>
          </a:p>
          <a:p>
            <a:pPr marL="0" indent="0">
              <a:lnSpc>
                <a:spcPct val="120000"/>
              </a:lnSpc>
              <a:buNone/>
            </a:pPr>
            <a:r>
              <a:rPr lang="en-US" b="1" dirty="0">
                <a:solidFill>
                  <a:srgbClr val="007299"/>
                </a:solidFill>
              </a:rPr>
              <a:t>After verifying, the mobile phone number can be used as the username to login.</a:t>
            </a:r>
          </a:p>
        </p:txBody>
      </p:sp>
      <p:sp>
        <p:nvSpPr>
          <p:cNvPr id="4" name="Slide Number Placeholder 3">
            <a:extLst>
              <a:ext uri="{FF2B5EF4-FFF2-40B4-BE49-F238E27FC236}">
                <a16:creationId xmlns:a16="http://schemas.microsoft.com/office/drawing/2014/main" id="{B8743489-096A-7348-A148-A5D2905F8C1B}"/>
              </a:ext>
            </a:extLst>
          </p:cNvPr>
          <p:cNvSpPr>
            <a:spLocks noGrp="1"/>
          </p:cNvSpPr>
          <p:nvPr>
            <p:ph type="sldNum" sz="quarter" idx="12"/>
          </p:nvPr>
        </p:nvSpPr>
        <p:spPr/>
        <p:txBody>
          <a:bodyPr/>
          <a:lstStyle/>
          <a:p>
            <a:fld id="{3ECAA9F2-51A7-FA4F-B019-4D81CA3B727C}" type="slidenum">
              <a:rPr lang="en-US" smtClean="0"/>
              <a:pPr/>
              <a:t>17</a:t>
            </a:fld>
            <a:endParaRPr lang="en-US" dirty="0"/>
          </a:p>
        </p:txBody>
      </p:sp>
      <p:graphicFrame>
        <p:nvGraphicFramePr>
          <p:cNvPr id="5" name="Diagram 4">
            <a:extLst>
              <a:ext uri="{FF2B5EF4-FFF2-40B4-BE49-F238E27FC236}">
                <a16:creationId xmlns:a16="http://schemas.microsoft.com/office/drawing/2014/main" id="{01CD7BDD-1594-0F42-9FA3-D5F3C4AF981E}"/>
              </a:ext>
            </a:extLst>
          </p:cNvPr>
          <p:cNvGraphicFramePr/>
          <p:nvPr>
            <p:extLst>
              <p:ext uri="{D42A27DB-BD31-4B8C-83A1-F6EECF244321}">
                <p14:modId xmlns:p14="http://schemas.microsoft.com/office/powerpoint/2010/main" val="1013576199"/>
              </p:ext>
            </p:extLst>
          </p:nvPr>
        </p:nvGraphicFramePr>
        <p:xfrm>
          <a:off x="4038600" y="1752600"/>
          <a:ext cx="6324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87382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5213" y="136524"/>
            <a:ext cx="7886700" cy="1325563"/>
          </a:xfrm>
        </p:spPr>
        <p:txBody>
          <a:bodyPr>
            <a:normAutofit/>
          </a:bodyPr>
          <a:lstStyle/>
          <a:p>
            <a:r>
              <a:rPr lang="en-US" dirty="0"/>
              <a:t>Free Application for Federal Student Aid (FAFSA)</a:t>
            </a:r>
          </a:p>
        </p:txBody>
      </p:sp>
      <p:sp>
        <p:nvSpPr>
          <p:cNvPr id="6" name="Content Placeholder 5">
            <a:extLst>
              <a:ext uri="{FF2B5EF4-FFF2-40B4-BE49-F238E27FC236}">
                <a16:creationId xmlns:a16="http://schemas.microsoft.com/office/drawing/2014/main" id="{36BD5D05-7F12-4706-B222-8D4C98E3A6D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EB7A5D8-1CE1-9044-AE7A-A32229CDFEBE}"/>
              </a:ext>
            </a:extLst>
          </p:cNvPr>
          <p:cNvSpPr>
            <a:spLocks noGrp="1"/>
          </p:cNvSpPr>
          <p:nvPr>
            <p:ph type="sldNum" sz="quarter" idx="12"/>
          </p:nvPr>
        </p:nvSpPr>
        <p:spPr/>
        <p:txBody>
          <a:bodyPr/>
          <a:lstStyle/>
          <a:p>
            <a:fld id="{3ECAA9F2-51A7-FA4F-B019-4D81CA3B727C}" type="slidenum">
              <a:rPr lang="en-US" smtClean="0"/>
              <a:pPr/>
              <a:t>18</a:t>
            </a:fld>
            <a:endParaRPr lang="en-US" dirty="0"/>
          </a:p>
        </p:txBody>
      </p:sp>
      <p:graphicFrame>
        <p:nvGraphicFramePr>
          <p:cNvPr id="2" name="Diagram 1"/>
          <p:cNvGraphicFramePr/>
          <p:nvPr>
            <p:extLst>
              <p:ext uri="{D42A27DB-BD31-4B8C-83A1-F6EECF244321}">
                <p14:modId xmlns:p14="http://schemas.microsoft.com/office/powerpoint/2010/main" val="1782989077"/>
              </p:ext>
            </p:extLst>
          </p:nvPr>
        </p:nvGraphicFramePr>
        <p:xfrm>
          <a:off x="228600" y="927101"/>
          <a:ext cx="8686800" cy="334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Screenshot of 2021-22 fafsa.gov home view. &#10;&#10;The fafsa.gov home view features a two-button login option and current announcements, as well as an easy-access tool bar, featuring links to applying for aid and loan information.&#10;" title="2021-22 fafsa.gov home view. "/>
          <p:cNvPicPr>
            <a:picLocks noChangeAspect="1"/>
          </p:cNvPicPr>
          <p:nvPr/>
        </p:nvPicPr>
        <p:blipFill>
          <a:blip r:embed="rId7"/>
          <a:stretch>
            <a:fillRect/>
          </a:stretch>
        </p:blipFill>
        <p:spPr>
          <a:xfrm>
            <a:off x="381000" y="3657600"/>
            <a:ext cx="2514600" cy="2819400"/>
          </a:xfrm>
          <a:prstGeom prst="rect">
            <a:avLst/>
          </a:prstGeom>
          <a:ln>
            <a:solidFill>
              <a:srgbClr val="007299"/>
            </a:solidFill>
          </a:ln>
        </p:spPr>
      </p:pic>
      <p:pic>
        <p:nvPicPr>
          <p:cNvPr id="11" name="Picture 4" descr="http://tse1.mm.bing.net/th?&amp;id=OIP.M7ace7c9d1f41e32ba86bc16d6d1a9e24o0&amp;w=261&amp;h=169&amp;c=0&amp;pid=1.9&amp;rs=0&amp;p=0&amp;r=0">
            <a:hlinkClick r:id="rId8" tooltip="View image detail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581400"/>
            <a:ext cx="2895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4240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2023-2024 FAFSA Prep</a:t>
            </a:r>
          </a:p>
        </p:txBody>
      </p:sp>
      <p:sp>
        <p:nvSpPr>
          <p:cNvPr id="3" name="Content Placeholder 2"/>
          <p:cNvSpPr>
            <a:spLocks noGrp="1"/>
          </p:cNvSpPr>
          <p:nvPr>
            <p:ph idx="1"/>
          </p:nvPr>
        </p:nvSpPr>
        <p:spPr>
          <a:xfrm>
            <a:off x="457200" y="1646237"/>
            <a:ext cx="8229600" cy="639763"/>
          </a:xfrm>
        </p:spPr>
        <p:txBody>
          <a:bodyPr>
            <a:normAutofit/>
          </a:bodyPr>
          <a:lstStyle/>
          <a:p>
            <a:pPr marL="0" indent="0">
              <a:buNone/>
            </a:pPr>
            <a:r>
              <a:rPr lang="en-US" b="1" dirty="0">
                <a:solidFill>
                  <a:srgbClr val="007299"/>
                </a:solidFill>
              </a:rPr>
              <a:t>Information Needed for FAFSA</a:t>
            </a:r>
          </a:p>
        </p:txBody>
      </p:sp>
      <p:sp>
        <p:nvSpPr>
          <p:cNvPr id="4" name="Slide Number Placeholder 3">
            <a:extLst>
              <a:ext uri="{FF2B5EF4-FFF2-40B4-BE49-F238E27FC236}">
                <a16:creationId xmlns:a16="http://schemas.microsoft.com/office/drawing/2014/main" id="{3FD3425A-B29E-B546-8A02-55B90DEA2580}"/>
              </a:ext>
            </a:extLst>
          </p:cNvPr>
          <p:cNvSpPr>
            <a:spLocks noGrp="1"/>
          </p:cNvSpPr>
          <p:nvPr>
            <p:ph type="sldNum" sz="quarter" idx="12"/>
          </p:nvPr>
        </p:nvSpPr>
        <p:spPr/>
        <p:txBody>
          <a:bodyPr/>
          <a:lstStyle/>
          <a:p>
            <a:fld id="{3ECAA9F2-51A7-FA4F-B019-4D81CA3B727C}" type="slidenum">
              <a:rPr lang="en-US" smtClean="0"/>
              <a:pPr/>
              <a:t>19</a:t>
            </a:fld>
            <a:endParaRPr lang="en-US" dirty="0"/>
          </a:p>
        </p:txBody>
      </p:sp>
      <p:graphicFrame>
        <p:nvGraphicFramePr>
          <p:cNvPr id="12" name="Diagram 11"/>
          <p:cNvGraphicFramePr/>
          <p:nvPr>
            <p:extLst>
              <p:ext uri="{D42A27DB-BD31-4B8C-83A1-F6EECF244321}">
                <p14:modId xmlns:p14="http://schemas.microsoft.com/office/powerpoint/2010/main" val="1041594861"/>
              </p:ext>
            </p:extLst>
          </p:nvPr>
        </p:nvGraphicFramePr>
        <p:xfrm>
          <a:off x="304800" y="2438400"/>
          <a:ext cx="8610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Goodbye, Federal Student Aid PIN. Hello, FSA ID! - ED.gov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5416100" y="5791200"/>
            <a:ext cx="1677767" cy="646331"/>
          </a:xfrm>
          <a:prstGeom prst="rect">
            <a:avLst/>
          </a:prstGeom>
          <a:noFill/>
        </p:spPr>
        <p:txBody>
          <a:bodyPr wrap="none" rtlCol="0">
            <a:spAutoFit/>
          </a:bodyPr>
          <a:lstStyle/>
          <a:p>
            <a:pPr algn="ctr"/>
            <a:r>
              <a:rPr lang="en-US" sz="1200" b="1" dirty="0">
                <a:solidFill>
                  <a:srgbClr val="92278F"/>
                </a:solidFill>
              </a:rPr>
              <a:t>Student &amp; Parent </a:t>
            </a:r>
          </a:p>
          <a:p>
            <a:pPr algn="ctr"/>
            <a:r>
              <a:rPr lang="en-US" sz="1200" b="1" dirty="0">
                <a:solidFill>
                  <a:srgbClr val="92278F"/>
                </a:solidFill>
              </a:rPr>
              <a:t>Federal Student Aid </a:t>
            </a:r>
            <a:br>
              <a:rPr lang="en-US" sz="1200" b="1" dirty="0">
                <a:solidFill>
                  <a:srgbClr val="92278F"/>
                </a:solidFill>
              </a:rPr>
            </a:br>
            <a:r>
              <a:rPr lang="en-US" sz="1200" b="1" dirty="0">
                <a:solidFill>
                  <a:srgbClr val="92278F"/>
                </a:solidFill>
              </a:rPr>
              <a:t>Account (FSA ID)</a:t>
            </a:r>
          </a:p>
        </p:txBody>
      </p:sp>
      <p:pic>
        <p:nvPicPr>
          <p:cNvPr id="11" name="Picture 10">
            <a:extLst>
              <a:ext uri="{FF2B5EF4-FFF2-40B4-BE49-F238E27FC236}">
                <a16:creationId xmlns:a16="http://schemas.microsoft.com/office/drawing/2014/main" id="{10884680-F955-FE4B-AD5D-9A51EC41DA54}"/>
              </a:ext>
            </a:extLst>
          </p:cNvPr>
          <p:cNvPicPr>
            <a:picLocks noChangeAspect="1"/>
          </p:cNvPicPr>
          <p:nvPr/>
        </p:nvPicPr>
        <p:blipFill>
          <a:blip r:embed="rId8"/>
          <a:stretch>
            <a:fillRect/>
          </a:stretch>
        </p:blipFill>
        <p:spPr>
          <a:xfrm>
            <a:off x="755958" y="2567642"/>
            <a:ext cx="1612284" cy="1056942"/>
          </a:xfrm>
          <a:prstGeom prst="rect">
            <a:avLst/>
          </a:prstGeom>
        </p:spPr>
      </p:pic>
      <p:pic>
        <p:nvPicPr>
          <p:cNvPr id="13" name="Picture 12">
            <a:extLst>
              <a:ext uri="{FF2B5EF4-FFF2-40B4-BE49-F238E27FC236}">
                <a16:creationId xmlns:a16="http://schemas.microsoft.com/office/drawing/2014/main" id="{BC41A625-EC76-804E-A822-AB8EA16F2C22}"/>
              </a:ext>
            </a:extLst>
          </p:cNvPr>
          <p:cNvPicPr>
            <a:picLocks noChangeAspect="1"/>
          </p:cNvPicPr>
          <p:nvPr/>
        </p:nvPicPr>
        <p:blipFill>
          <a:blip r:embed="rId9"/>
          <a:stretch>
            <a:fillRect/>
          </a:stretch>
        </p:blipFill>
        <p:spPr>
          <a:xfrm>
            <a:off x="2861058" y="2566088"/>
            <a:ext cx="1558542" cy="1056942"/>
          </a:xfrm>
          <a:prstGeom prst="rect">
            <a:avLst/>
          </a:prstGeom>
        </p:spPr>
      </p:pic>
      <p:pic>
        <p:nvPicPr>
          <p:cNvPr id="8" name="Picture 7">
            <a:extLst>
              <a:ext uri="{FF2B5EF4-FFF2-40B4-BE49-F238E27FC236}">
                <a16:creationId xmlns:a16="http://schemas.microsoft.com/office/drawing/2014/main" id="{812762AE-625A-6740-AC9D-F2DD73A89A56}"/>
              </a:ext>
            </a:extLst>
          </p:cNvPr>
          <p:cNvPicPr>
            <a:picLocks noChangeAspect="1"/>
          </p:cNvPicPr>
          <p:nvPr/>
        </p:nvPicPr>
        <p:blipFill>
          <a:blip r:embed="rId10"/>
          <a:stretch>
            <a:fillRect/>
          </a:stretch>
        </p:blipFill>
        <p:spPr>
          <a:xfrm>
            <a:off x="5068925" y="2566088"/>
            <a:ext cx="1064187" cy="1029858"/>
          </a:xfrm>
          <a:prstGeom prst="rect">
            <a:avLst/>
          </a:prstGeom>
        </p:spPr>
      </p:pic>
      <p:pic>
        <p:nvPicPr>
          <p:cNvPr id="9" name="Picture 8">
            <a:extLst>
              <a:ext uri="{FF2B5EF4-FFF2-40B4-BE49-F238E27FC236}">
                <a16:creationId xmlns:a16="http://schemas.microsoft.com/office/drawing/2014/main" id="{BA469373-36D1-E04B-8E43-75F042E48CB8}"/>
              </a:ext>
            </a:extLst>
          </p:cNvPr>
          <p:cNvPicPr>
            <a:picLocks noChangeAspect="1"/>
          </p:cNvPicPr>
          <p:nvPr/>
        </p:nvPicPr>
        <p:blipFill>
          <a:blip r:embed="rId11"/>
          <a:stretch>
            <a:fillRect/>
          </a:stretch>
        </p:blipFill>
        <p:spPr>
          <a:xfrm>
            <a:off x="6934200" y="2590800"/>
            <a:ext cx="1676400" cy="1031631"/>
          </a:xfrm>
          <a:prstGeom prst="rect">
            <a:avLst/>
          </a:prstGeom>
        </p:spPr>
      </p:pic>
      <p:pic>
        <p:nvPicPr>
          <p:cNvPr id="15" name="Picture 14">
            <a:extLst>
              <a:ext uri="{FF2B5EF4-FFF2-40B4-BE49-F238E27FC236}">
                <a16:creationId xmlns:a16="http://schemas.microsoft.com/office/drawing/2014/main" id="{16E3B4B2-0C1E-2445-BA39-EBDEAC930E67}"/>
              </a:ext>
            </a:extLst>
          </p:cNvPr>
          <p:cNvPicPr>
            <a:picLocks noChangeAspect="1"/>
          </p:cNvPicPr>
          <p:nvPr/>
        </p:nvPicPr>
        <p:blipFill>
          <a:blip r:embed="rId12"/>
          <a:stretch>
            <a:fillRect/>
          </a:stretch>
        </p:blipFill>
        <p:spPr>
          <a:xfrm>
            <a:off x="1023043" y="4648200"/>
            <a:ext cx="1345199" cy="1056942"/>
          </a:xfrm>
          <a:prstGeom prst="rect">
            <a:avLst/>
          </a:prstGeom>
        </p:spPr>
      </p:pic>
      <p:pic>
        <p:nvPicPr>
          <p:cNvPr id="16" name="Picture 15">
            <a:extLst>
              <a:ext uri="{FF2B5EF4-FFF2-40B4-BE49-F238E27FC236}">
                <a16:creationId xmlns:a16="http://schemas.microsoft.com/office/drawing/2014/main" id="{1328DDDE-93E2-9840-A58E-5102321AECB8}"/>
              </a:ext>
            </a:extLst>
          </p:cNvPr>
          <p:cNvPicPr>
            <a:picLocks noChangeAspect="1"/>
          </p:cNvPicPr>
          <p:nvPr/>
        </p:nvPicPr>
        <p:blipFill>
          <a:blip r:embed="rId13"/>
          <a:stretch>
            <a:fillRect/>
          </a:stretch>
        </p:blipFill>
        <p:spPr>
          <a:xfrm>
            <a:off x="3258809" y="4699818"/>
            <a:ext cx="1389391" cy="941201"/>
          </a:xfrm>
          <a:prstGeom prst="rect">
            <a:avLst/>
          </a:prstGeom>
        </p:spPr>
      </p:pic>
      <p:pic>
        <p:nvPicPr>
          <p:cNvPr id="17" name="Picture 16">
            <a:extLst>
              <a:ext uri="{FF2B5EF4-FFF2-40B4-BE49-F238E27FC236}">
                <a16:creationId xmlns:a16="http://schemas.microsoft.com/office/drawing/2014/main" id="{F2872B0E-74CD-4F47-88FC-174293BB9D6D}"/>
              </a:ext>
            </a:extLst>
          </p:cNvPr>
          <p:cNvPicPr>
            <a:picLocks noChangeAspect="1"/>
          </p:cNvPicPr>
          <p:nvPr/>
        </p:nvPicPr>
        <p:blipFill>
          <a:blip r:embed="rId14"/>
          <a:stretch>
            <a:fillRect/>
          </a:stretch>
        </p:blipFill>
        <p:spPr>
          <a:xfrm>
            <a:off x="5527096" y="4648200"/>
            <a:ext cx="1412344" cy="1020026"/>
          </a:xfrm>
          <a:prstGeom prst="rect">
            <a:avLst/>
          </a:prstGeom>
        </p:spPr>
      </p:pic>
    </p:spTree>
    <p:extLst>
      <p:ext uri="{BB962C8B-B14F-4D97-AF65-F5344CB8AC3E}">
        <p14:creationId xmlns:p14="http://schemas.microsoft.com/office/powerpoint/2010/main" val="231478359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39741"/>
            <a:ext cx="8229600" cy="1043711"/>
          </a:xfrm>
        </p:spPr>
        <p:txBody>
          <a:bodyPr/>
          <a:lstStyle/>
          <a:p>
            <a:r>
              <a:rPr lang="en-US" dirty="0"/>
              <a:t>Your Presenter</a:t>
            </a:r>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t="3818" b="3818"/>
          <a:stretch>
            <a:fillRect/>
          </a:stretch>
        </p:blipFill>
        <p:spPr bwMode="auto">
          <a:xfrm>
            <a:off x="5022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2997174"/>
            <a:ext cx="7162800" cy="2633541"/>
          </a:xfrm>
          <a:prstGeom prst="rect">
            <a:avLst/>
          </a:prstGeom>
        </p:spPr>
        <p:txBody>
          <a:bodyPr wrap="square">
            <a:spAutoFit/>
          </a:bodyPr>
          <a:lstStyle/>
          <a:p>
            <a:pPr>
              <a:lnSpc>
                <a:spcPct val="90000"/>
              </a:lnSpc>
              <a:spcAft>
                <a:spcPts val="650"/>
              </a:spcAft>
            </a:pPr>
            <a:r>
              <a:rPr lang="en-US" sz="3200" b="1" dirty="0">
                <a:solidFill>
                  <a:srgbClr val="007299"/>
                </a:solidFill>
              </a:rPr>
              <a:t>Diona Brown</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Diona.brown@pheaa.org</a:t>
            </a:r>
          </a:p>
          <a:p>
            <a:pPr>
              <a:lnSpc>
                <a:spcPct val="90000"/>
              </a:lnSpc>
              <a:spcBef>
                <a:spcPts val="300"/>
              </a:spcBef>
              <a:spcAft>
                <a:spcPts val="300"/>
              </a:spcAft>
            </a:pPr>
            <a:endParaRPr lang="en-US" sz="2400" dirty="0">
              <a:solidFill>
                <a:prstClr val="black"/>
              </a:solidFill>
            </a:endParaRPr>
          </a:p>
          <a:p>
            <a:pPr>
              <a:lnSpc>
                <a:spcPct val="90000"/>
              </a:lnSpc>
              <a:spcBef>
                <a:spcPts val="300"/>
              </a:spcBef>
              <a:spcAft>
                <a:spcPts val="300"/>
              </a:spcAft>
            </a:pPr>
            <a:r>
              <a:rPr lang="en-US" sz="2400" b="1" dirty="0">
                <a:solidFill>
                  <a:srgbClr val="007299"/>
                </a:solidFill>
              </a:rPr>
              <a:t>Counties: </a:t>
            </a:r>
            <a:r>
              <a:rPr lang="en-US" sz="2400" dirty="0"/>
              <a:t>Adams, Cumberland, Franklin, Fulton and York</a:t>
            </a:r>
          </a:p>
        </p:txBody>
      </p:sp>
    </p:spTree>
    <p:extLst>
      <p:ext uri="{BB962C8B-B14F-4D97-AF65-F5344CB8AC3E}">
        <p14:creationId xmlns:p14="http://schemas.microsoft.com/office/powerpoint/2010/main" val="414202929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FAFSA Steps</a:t>
            </a:r>
            <a:endParaRPr lang="en-US" dirty="0"/>
          </a:p>
        </p:txBody>
      </p:sp>
      <p:sp>
        <p:nvSpPr>
          <p:cNvPr id="3" name="Content Placeholder 2"/>
          <p:cNvSpPr>
            <a:spLocks noGrp="1"/>
          </p:cNvSpPr>
          <p:nvPr>
            <p:ph idx="1"/>
          </p:nvPr>
        </p:nvSpPr>
        <p:spPr>
          <a:xfrm>
            <a:off x="457200" y="1646237"/>
            <a:ext cx="8229600" cy="4297363"/>
          </a:xfrm>
        </p:spPr>
        <p:txBody>
          <a:bodyPr>
            <a:normAutofit/>
          </a:bodyPr>
          <a:lstStyle/>
          <a:p>
            <a:pPr>
              <a:lnSpc>
                <a:spcPct val="120000"/>
              </a:lnSpc>
            </a:pPr>
            <a:r>
              <a:rPr lang="en-US" dirty="0"/>
              <a:t>Login – student or parent</a:t>
            </a:r>
          </a:p>
          <a:p>
            <a:pPr>
              <a:lnSpc>
                <a:spcPct val="120000"/>
              </a:lnSpc>
            </a:pPr>
            <a:r>
              <a:rPr lang="en-US" dirty="0"/>
              <a:t>Disclaimer – select accept</a:t>
            </a:r>
          </a:p>
          <a:p>
            <a:pPr>
              <a:lnSpc>
                <a:spcPct val="120000"/>
              </a:lnSpc>
            </a:pPr>
            <a:r>
              <a:rPr lang="en-US" dirty="0"/>
              <a:t>Application Year</a:t>
            </a:r>
          </a:p>
          <a:p>
            <a:pPr>
              <a:lnSpc>
                <a:spcPct val="120000"/>
              </a:lnSpc>
            </a:pPr>
            <a:r>
              <a:rPr lang="en-US" dirty="0"/>
              <a:t>Save Key</a:t>
            </a:r>
          </a:p>
          <a:p>
            <a:pPr>
              <a:lnSpc>
                <a:spcPct val="120000"/>
              </a:lnSpc>
            </a:pPr>
            <a:r>
              <a:rPr lang="en-US" dirty="0"/>
              <a:t>Introduction</a:t>
            </a:r>
          </a:p>
          <a:p>
            <a:pPr marL="0" indent="0">
              <a:lnSpc>
                <a:spcPct val="120000"/>
              </a:lnSpc>
              <a:buNone/>
            </a:pPr>
            <a:endParaRPr lang="en-US" dirty="0"/>
          </a:p>
          <a:p>
            <a:pPr>
              <a:lnSpc>
                <a:spcPct val="120000"/>
              </a:lnSpc>
              <a:buFont typeface="Wingdings" charset="2"/>
              <a:buChar char="ü"/>
            </a:pPr>
            <a:endParaRPr lang="en-US" dirty="0"/>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20</a:t>
            </a:fld>
            <a:endParaRPr lang="en-US" dirty="0"/>
          </a:p>
        </p:txBody>
      </p:sp>
      <p:graphicFrame>
        <p:nvGraphicFramePr>
          <p:cNvPr id="4" name="Diagram 3"/>
          <p:cNvGraphicFramePr/>
          <p:nvPr>
            <p:extLst>
              <p:ext uri="{D42A27DB-BD31-4B8C-83A1-F6EECF244321}">
                <p14:modId xmlns:p14="http://schemas.microsoft.com/office/powerpoint/2010/main" val="2186175994"/>
              </p:ext>
            </p:extLst>
          </p:nvPr>
        </p:nvGraphicFramePr>
        <p:xfrm>
          <a:off x="5638800" y="1676400"/>
          <a:ext cx="274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28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FAFSA - School Selection</a:t>
            </a:r>
          </a:p>
        </p:txBody>
      </p:sp>
      <p:sp>
        <p:nvSpPr>
          <p:cNvPr id="7" name="TextBox 6"/>
          <p:cNvSpPr txBox="1"/>
          <p:nvPr/>
        </p:nvSpPr>
        <p:spPr>
          <a:xfrm>
            <a:off x="152400" y="3741003"/>
            <a:ext cx="3088988" cy="830997"/>
          </a:xfrm>
          <a:prstGeom prst="rect">
            <a:avLst/>
          </a:prstGeom>
          <a:solidFill>
            <a:srgbClr val="3AA6BC"/>
          </a:solidFill>
          <a:ln>
            <a:solidFill>
              <a:schemeClr val="tx1"/>
            </a:solidFill>
          </a:ln>
        </p:spPr>
        <p:txBody>
          <a:bodyPr wrap="square" rtlCol="0">
            <a:spAutoFit/>
          </a:bodyPr>
          <a:lstStyle/>
          <a:p>
            <a:r>
              <a:rPr lang="en-US" sz="2400" dirty="0">
                <a:solidFill>
                  <a:schemeClr val="bg1"/>
                </a:solidFill>
              </a:rPr>
              <a:t>Can add up to 10 colleges at a time</a:t>
            </a:r>
          </a:p>
        </p:txBody>
      </p:sp>
      <p:sp>
        <p:nvSpPr>
          <p:cNvPr id="8" name="TextBox 7"/>
          <p:cNvSpPr txBox="1"/>
          <p:nvPr/>
        </p:nvSpPr>
        <p:spPr>
          <a:xfrm>
            <a:off x="103418" y="5029200"/>
            <a:ext cx="3137970" cy="1508105"/>
          </a:xfrm>
          <a:prstGeom prst="rect">
            <a:avLst/>
          </a:prstGeom>
          <a:noFill/>
          <a:ln>
            <a:solidFill>
              <a:schemeClr val="tx1"/>
            </a:solidFill>
          </a:ln>
        </p:spPr>
        <p:txBody>
          <a:bodyPr wrap="square" rtlCol="0">
            <a:spAutoFit/>
          </a:bodyPr>
          <a:lstStyle/>
          <a:p>
            <a:r>
              <a:rPr lang="en-US" sz="2000" b="1" dirty="0"/>
              <a:t>NOTE</a:t>
            </a:r>
            <a:r>
              <a:rPr lang="en-US" sz="2000" dirty="0"/>
              <a:t>: </a:t>
            </a:r>
            <a:r>
              <a:rPr lang="en-US" dirty="0"/>
              <a:t>Once your Final Decision is made, Update your PA Grant Information with the school you WILL attend.</a:t>
            </a:r>
          </a:p>
        </p:txBody>
      </p:sp>
      <p:pic>
        <p:nvPicPr>
          <p:cNvPr id="11" name="Picture 10"/>
          <p:cNvPicPr>
            <a:picLocks noChangeAspect="1"/>
          </p:cNvPicPr>
          <p:nvPr/>
        </p:nvPicPr>
        <p:blipFill>
          <a:blip r:embed="rId2"/>
          <a:stretch>
            <a:fillRect/>
          </a:stretch>
        </p:blipFill>
        <p:spPr>
          <a:xfrm>
            <a:off x="4267200" y="1295400"/>
            <a:ext cx="4878859" cy="5334000"/>
          </a:xfrm>
          <a:prstGeom prst="rect">
            <a:avLst/>
          </a:prstGeom>
        </p:spPr>
      </p:pic>
      <p:sp>
        <p:nvSpPr>
          <p:cNvPr id="4" name="Rectangle 3"/>
          <p:cNvSpPr/>
          <p:nvPr/>
        </p:nvSpPr>
        <p:spPr>
          <a:xfrm>
            <a:off x="0" y="1524000"/>
            <a:ext cx="4191000" cy="2015936"/>
          </a:xfrm>
          <a:prstGeom prst="rect">
            <a:avLst/>
          </a:prstGeom>
        </p:spPr>
        <p:txBody>
          <a:bodyPr wrap="square">
            <a:spAutoFit/>
          </a:bodyPr>
          <a:lstStyle/>
          <a:p>
            <a:pPr>
              <a:defRPr/>
            </a:pPr>
            <a:r>
              <a:rPr lang="en-US" sz="2000" b="1" dirty="0"/>
              <a:t>School Selection: </a:t>
            </a:r>
          </a:p>
          <a:p>
            <a:pPr marL="742950" lvl="1" indent="-285750">
              <a:buFont typeface="Wingdings" panose="05000000000000000000" pitchFamily="2" charset="2"/>
              <a:buChar char="§"/>
              <a:defRPr/>
            </a:pPr>
            <a:r>
              <a:rPr lang="en-US" sz="1500" dirty="0"/>
              <a:t>Must list at least 1 school</a:t>
            </a:r>
          </a:p>
          <a:p>
            <a:pPr marL="742950" lvl="1" indent="-285750">
              <a:buFont typeface="Wingdings" panose="05000000000000000000" pitchFamily="2" charset="2"/>
              <a:buChar char="§"/>
              <a:defRPr/>
            </a:pPr>
            <a:r>
              <a:rPr lang="en-US" sz="1500" dirty="0"/>
              <a:t>Only schools listed will receive results of FAFSA</a:t>
            </a:r>
          </a:p>
          <a:p>
            <a:pPr marL="742950" lvl="1" indent="-285750">
              <a:buFont typeface="Wingdings" panose="05000000000000000000" pitchFamily="2" charset="2"/>
              <a:buChar char="§"/>
              <a:defRPr/>
            </a:pPr>
            <a:r>
              <a:rPr lang="en-US" sz="1500" dirty="0"/>
              <a:t>Don’t have to have applied/been accepted to list school</a:t>
            </a:r>
          </a:p>
          <a:p>
            <a:pPr marL="742950" lvl="1" indent="-285750">
              <a:buFont typeface="Wingdings" panose="05000000000000000000" pitchFamily="2" charset="2"/>
              <a:buChar char="§"/>
              <a:defRPr/>
            </a:pPr>
            <a:r>
              <a:rPr lang="en-US" sz="1500" dirty="0"/>
              <a:t>May go back and add schools at a later time</a:t>
            </a:r>
          </a:p>
        </p:txBody>
      </p:sp>
    </p:spTree>
    <p:extLst>
      <p:ext uri="{BB962C8B-B14F-4D97-AF65-F5344CB8AC3E}">
        <p14:creationId xmlns:p14="http://schemas.microsoft.com/office/powerpoint/2010/main" val="37321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7"/>
            <a:ext cx="7886700" cy="549274"/>
          </a:xfrm>
        </p:spPr>
        <p:txBody>
          <a:bodyPr>
            <a:normAutofit fontScale="90000"/>
          </a:bodyPr>
          <a:lstStyle/>
          <a:p>
            <a:r>
              <a:rPr lang="en-US" dirty="0"/>
              <a:t> </a:t>
            </a:r>
            <a:br>
              <a:rPr lang="en-US" dirty="0"/>
            </a:br>
            <a:r>
              <a:rPr lang="en-US" dirty="0"/>
              <a:t>Whose information goes on the FAFSA?</a:t>
            </a:r>
          </a:p>
        </p:txBody>
      </p:sp>
      <p:sp>
        <p:nvSpPr>
          <p:cNvPr id="3" name="Content Placeholder 2"/>
          <p:cNvSpPr>
            <a:spLocks noGrp="1"/>
          </p:cNvSpPr>
          <p:nvPr>
            <p:ph idx="1"/>
          </p:nvPr>
        </p:nvSpPr>
        <p:spPr>
          <a:xfrm>
            <a:off x="457200" y="1447800"/>
            <a:ext cx="4038600" cy="5334000"/>
          </a:xfrm>
        </p:spPr>
        <p:txBody>
          <a:bodyPr>
            <a:normAutofit fontScale="92500" lnSpcReduction="10000"/>
          </a:bodyPr>
          <a:lstStyle/>
          <a:p>
            <a:pPr marL="0" indent="0">
              <a:lnSpc>
                <a:spcPct val="120000"/>
              </a:lnSpc>
              <a:buNone/>
            </a:pPr>
            <a:r>
              <a:rPr lang="en-US" sz="4000" b="1" dirty="0">
                <a:solidFill>
                  <a:srgbClr val="007299"/>
                </a:solidFill>
              </a:rPr>
              <a:t>YES</a:t>
            </a:r>
          </a:p>
          <a:p>
            <a:pPr>
              <a:lnSpc>
                <a:spcPct val="120000"/>
              </a:lnSpc>
            </a:pPr>
            <a:r>
              <a:rPr lang="en-US" b="1" dirty="0"/>
              <a:t>Student</a:t>
            </a:r>
          </a:p>
          <a:p>
            <a:pPr>
              <a:lnSpc>
                <a:spcPct val="120000"/>
              </a:lnSpc>
            </a:pPr>
            <a:r>
              <a:rPr lang="en-US" dirty="0"/>
              <a:t>Biological parents living in the same household </a:t>
            </a:r>
          </a:p>
          <a:p>
            <a:pPr>
              <a:lnSpc>
                <a:spcPct val="120000"/>
              </a:lnSpc>
            </a:pPr>
            <a:r>
              <a:rPr lang="en-US" dirty="0"/>
              <a:t>Adoptive parents</a:t>
            </a:r>
          </a:p>
          <a:p>
            <a:pPr>
              <a:lnSpc>
                <a:spcPct val="120000"/>
              </a:lnSpc>
            </a:pPr>
            <a:r>
              <a:rPr lang="en-US" dirty="0"/>
              <a:t>Divorced or separated parents:</a:t>
            </a:r>
          </a:p>
          <a:p>
            <a:pPr lvl="1">
              <a:lnSpc>
                <a:spcPct val="120000"/>
              </a:lnSpc>
            </a:pPr>
            <a:r>
              <a:rPr lang="en-US" dirty="0"/>
              <a:t>The parent the student lived with the most over the past 12 months</a:t>
            </a:r>
          </a:p>
          <a:p>
            <a:pPr lvl="1">
              <a:lnSpc>
                <a:spcPct val="120000"/>
              </a:lnSpc>
            </a:pPr>
            <a:r>
              <a:rPr lang="en-US" dirty="0"/>
              <a:t>If equal, then the parent who provided more than 50% of student’s support</a:t>
            </a:r>
          </a:p>
          <a:p>
            <a:pPr>
              <a:lnSpc>
                <a:spcPct val="120000"/>
              </a:lnSpc>
            </a:pPr>
            <a:r>
              <a:rPr lang="en-US" dirty="0"/>
              <a:t>Stepparent – If part of the student’s household</a:t>
            </a:r>
          </a:p>
        </p:txBody>
      </p:sp>
      <p:sp>
        <p:nvSpPr>
          <p:cNvPr id="2" name="Slide Number Placeholder 1">
            <a:extLst>
              <a:ext uri="{FF2B5EF4-FFF2-40B4-BE49-F238E27FC236}">
                <a16:creationId xmlns:a16="http://schemas.microsoft.com/office/drawing/2014/main" id="{1FBD58A0-DA61-7942-9258-0898AFF3DD3F}"/>
              </a:ext>
            </a:extLst>
          </p:cNvPr>
          <p:cNvSpPr>
            <a:spLocks noGrp="1"/>
          </p:cNvSpPr>
          <p:nvPr>
            <p:ph type="sldNum" sz="quarter" idx="12"/>
          </p:nvPr>
        </p:nvSpPr>
        <p:spPr/>
        <p:txBody>
          <a:bodyPr/>
          <a:lstStyle/>
          <a:p>
            <a:fld id="{3ECAA9F2-51A7-FA4F-B019-4D81CA3B727C}" type="slidenum">
              <a:rPr lang="en-US" smtClean="0"/>
              <a:pPr/>
              <a:t>22</a:t>
            </a:fld>
            <a:endParaRPr lang="en-US" dirty="0"/>
          </a:p>
        </p:txBody>
      </p:sp>
      <p:sp>
        <p:nvSpPr>
          <p:cNvPr id="12" name="Content Placeholder 2"/>
          <p:cNvSpPr txBox="1">
            <a:spLocks/>
          </p:cNvSpPr>
          <p:nvPr/>
        </p:nvSpPr>
        <p:spPr>
          <a:xfrm>
            <a:off x="4876800" y="1447800"/>
            <a:ext cx="3962400" cy="5029200"/>
          </a:xfrm>
          <a:prstGeom prst="rect">
            <a:avLst/>
          </a:prstGeom>
        </p:spPr>
        <p:txBody>
          <a:bodyPr>
            <a:normAutofit/>
          </a:bodyPr>
          <a:lstStyle>
            <a:lvl1pPr marL="342900" indent="-342900" algn="l" defTabSz="914400" rtl="0" eaLnBrk="1" latinLnBrk="0" hangingPunct="1">
              <a:lnSpc>
                <a:spcPct val="100000"/>
              </a:lnSpc>
              <a:spcBef>
                <a:spcPts val="650"/>
              </a:spcBef>
              <a:spcAft>
                <a:spcPts val="300"/>
              </a:spcAft>
              <a:buClr>
                <a:srgbClr val="398AA2"/>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398AA2"/>
              </a:buClr>
              <a:buFont typeface="Lucida Grande"/>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398AA2"/>
              </a:buClr>
              <a:buSzPct val="80000"/>
              <a:buFont typeface="Lucida Grande"/>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398AA2"/>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398AA2"/>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007299"/>
                </a:solidFill>
              </a:rPr>
              <a:t>NO</a:t>
            </a:r>
            <a:endParaRPr lang="en-US" dirty="0">
              <a:solidFill>
                <a:srgbClr val="007299"/>
              </a:solidFill>
            </a:endParaRPr>
          </a:p>
          <a:p>
            <a:r>
              <a:rPr lang="en-US" sz="2000" dirty="0"/>
              <a:t>Foster Parents</a:t>
            </a:r>
          </a:p>
          <a:p>
            <a:r>
              <a:rPr lang="en-US" sz="2000" dirty="0"/>
              <a:t>Legal Guardians</a:t>
            </a:r>
          </a:p>
          <a:p>
            <a:pPr lvl="1"/>
            <a:r>
              <a:rPr lang="en-US" sz="1600" dirty="0"/>
              <a:t>By Court Order</a:t>
            </a:r>
          </a:p>
          <a:p>
            <a:r>
              <a:rPr lang="en-US" sz="2000" dirty="0"/>
              <a:t>Anyone else the student is living with</a:t>
            </a:r>
          </a:p>
        </p:txBody>
      </p:sp>
      <p:cxnSp>
        <p:nvCxnSpPr>
          <p:cNvPr id="8" name="Straight Connector 7"/>
          <p:cNvCxnSpPr/>
          <p:nvPr/>
        </p:nvCxnSpPr>
        <p:spPr>
          <a:xfrm>
            <a:off x="4648200" y="1676400"/>
            <a:ext cx="0" cy="4800600"/>
          </a:xfrm>
          <a:prstGeom prst="line">
            <a:avLst/>
          </a:prstGeom>
          <a:ln>
            <a:solidFill>
              <a:srgbClr val="92278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32539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542CA0D-FE88-6F4A-8F2E-907BDACF6786}"/>
              </a:ext>
            </a:extLst>
          </p:cNvPr>
          <p:cNvSpPr/>
          <p:nvPr/>
        </p:nvSpPr>
        <p:spPr>
          <a:xfrm>
            <a:off x="7010400" y="685800"/>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xfrm>
            <a:off x="457200" y="239741"/>
            <a:ext cx="7315200" cy="1043711"/>
          </a:xfrm>
        </p:spPr>
        <p:txBody>
          <a:bodyPr>
            <a:normAutofit fontScale="90000"/>
          </a:bodyPr>
          <a:lstStyle/>
          <a:p>
            <a:r>
              <a:rPr lang="en-US" sz="3500" dirty="0"/>
              <a:t>When Is A Student Considered an “Independent” student?</a:t>
            </a:r>
          </a:p>
        </p:txBody>
      </p:sp>
      <p:sp>
        <p:nvSpPr>
          <p:cNvPr id="4" name="Content Placeholder 2"/>
          <p:cNvSpPr>
            <a:spLocks noGrp="1"/>
          </p:cNvSpPr>
          <p:nvPr>
            <p:ph idx="1"/>
          </p:nvPr>
        </p:nvSpPr>
        <p:spPr/>
        <p:txBody>
          <a:bodyPr>
            <a:normAutofit fontScale="92500" lnSpcReduction="10000"/>
          </a:bodyPr>
          <a:lstStyle/>
          <a:p>
            <a:r>
              <a:rPr lang="en-US" sz="2200" dirty="0"/>
              <a:t>24 or older on Jan 1st of 2023</a:t>
            </a:r>
          </a:p>
          <a:p>
            <a:r>
              <a:rPr lang="en-US" sz="2200" dirty="0"/>
              <a:t>Married</a:t>
            </a:r>
          </a:p>
          <a:p>
            <a:r>
              <a:rPr lang="en-US" sz="2200" dirty="0"/>
              <a:t>Veteran (includes active-duty personnel)</a:t>
            </a:r>
          </a:p>
          <a:p>
            <a:r>
              <a:rPr lang="en-US" sz="2200" dirty="0"/>
              <a:t>Working on graduate level degree</a:t>
            </a:r>
          </a:p>
          <a:p>
            <a:r>
              <a:rPr lang="en-US" sz="2600" b="1" dirty="0"/>
              <a:t>Emancipated minor </a:t>
            </a:r>
          </a:p>
          <a:p>
            <a:r>
              <a:rPr lang="en-US" sz="2600" b="1" dirty="0"/>
              <a:t>Legal guardianship</a:t>
            </a:r>
          </a:p>
          <a:p>
            <a:r>
              <a:rPr lang="en-US" sz="2600" b="1" dirty="0"/>
              <a:t>Orphan, in foster care or ward of the court at </a:t>
            </a:r>
            <a:br>
              <a:rPr lang="en-US" sz="2600" b="1" dirty="0"/>
            </a:br>
            <a:r>
              <a:rPr lang="en-US" sz="2600" b="1" dirty="0"/>
              <a:t>anytime when student was age 13 or older</a:t>
            </a:r>
          </a:p>
          <a:p>
            <a:r>
              <a:rPr lang="en-US" sz="2600" b="1" dirty="0"/>
              <a:t>Have legal dependents other than spouse</a:t>
            </a:r>
          </a:p>
          <a:p>
            <a:r>
              <a:rPr lang="en-US" sz="2600" b="1" dirty="0"/>
              <a:t>Student deemed homeless by proper authority</a:t>
            </a:r>
          </a:p>
          <a:p>
            <a:pPr marL="0" indent="0" algn="ctr">
              <a:buNone/>
            </a:pPr>
            <a:r>
              <a:rPr lang="en-US" sz="2600" dirty="0"/>
              <a:t>(PA State Grant status can be different)</a:t>
            </a:r>
          </a:p>
          <a:p>
            <a:endParaRPr lang="en-US" dirty="0"/>
          </a:p>
        </p:txBody>
      </p:sp>
      <p:sp>
        <p:nvSpPr>
          <p:cNvPr id="2" name="Slide Number Placeholder 1">
            <a:extLst>
              <a:ext uri="{FF2B5EF4-FFF2-40B4-BE49-F238E27FC236}">
                <a16:creationId xmlns:a16="http://schemas.microsoft.com/office/drawing/2014/main" id="{F9317889-8447-B84F-8953-D2EC518275BC}"/>
              </a:ext>
            </a:extLst>
          </p:cNvPr>
          <p:cNvSpPr>
            <a:spLocks noGrp="1"/>
          </p:cNvSpPr>
          <p:nvPr>
            <p:ph type="sldNum" sz="quarter" idx="12"/>
          </p:nvPr>
        </p:nvSpPr>
        <p:spPr/>
        <p:txBody>
          <a:bodyPr/>
          <a:lstStyle/>
          <a:p>
            <a:fld id="{3ECAA9F2-51A7-FA4F-B019-4D81CA3B727C}" type="slidenum">
              <a:rPr lang="en-US" smtClean="0"/>
              <a:pPr/>
              <a:t>23</a:t>
            </a:fld>
            <a:endParaRPr lang="en-US" dirty="0"/>
          </a:p>
        </p:txBody>
      </p:sp>
      <p:pic>
        <p:nvPicPr>
          <p:cNvPr id="11" name="Picture 10" descr="Orion_socia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39000" y="990600"/>
            <a:ext cx="1156242" cy="1085088"/>
          </a:xfrm>
          <a:prstGeom prst="rect">
            <a:avLst/>
          </a:prstGeom>
        </p:spPr>
      </p:pic>
      <p:pic>
        <p:nvPicPr>
          <p:cNvPr id="7" name="Picture 6" descr="Sticky-No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433" y="2286000"/>
            <a:ext cx="2327367" cy="1564193"/>
          </a:xfrm>
          <a:prstGeom prst="rect">
            <a:avLst/>
          </a:prstGeom>
          <a:effectLst>
            <a:outerShdw blurRad="50800" dist="76200" dir="2700000" algn="tl" rotWithShape="0">
              <a:srgbClr val="000000">
                <a:alpha val="10000"/>
              </a:srgbClr>
            </a:outerShdw>
          </a:effectLst>
        </p:spPr>
      </p:pic>
      <p:sp>
        <p:nvSpPr>
          <p:cNvPr id="8" name="TextBox 7"/>
          <p:cNvSpPr txBox="1"/>
          <p:nvPr/>
        </p:nvSpPr>
        <p:spPr>
          <a:xfrm>
            <a:off x="6664233" y="2590800"/>
            <a:ext cx="1752600" cy="1107996"/>
          </a:xfrm>
          <a:prstGeom prst="rect">
            <a:avLst/>
          </a:prstGeom>
          <a:noFill/>
        </p:spPr>
        <p:txBody>
          <a:bodyPr wrap="square" rtlCol="0">
            <a:spAutoFit/>
          </a:bodyPr>
          <a:lstStyle/>
          <a:p>
            <a:pPr algn="ctr"/>
            <a:r>
              <a:rPr lang="en-US" sz="1600" b="1" dirty="0">
                <a:solidFill>
                  <a:srgbClr val="FC0107"/>
                </a:solidFill>
              </a:rPr>
              <a:t>Parent’s information is not required </a:t>
            </a:r>
          </a:p>
          <a:p>
            <a:endParaRPr lang="en-US" b="1" dirty="0"/>
          </a:p>
        </p:txBody>
      </p:sp>
    </p:spTree>
    <p:extLst>
      <p:ext uri="{BB962C8B-B14F-4D97-AF65-F5344CB8AC3E}">
        <p14:creationId xmlns:p14="http://schemas.microsoft.com/office/powerpoint/2010/main" val="278846596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09446" y="5715000"/>
            <a:ext cx="1577354" cy="685800"/>
          </a:xfrm>
          <a:prstGeom prst="rect">
            <a:avLst/>
          </a:prstGeom>
        </p:spPr>
      </p:pic>
      <p:sp>
        <p:nvSpPr>
          <p:cNvPr id="3" name="Title 6"/>
          <p:cNvSpPr>
            <a:spLocks noGrp="1"/>
          </p:cNvSpPr>
          <p:nvPr>
            <p:ph type="title"/>
          </p:nvPr>
        </p:nvSpPr>
        <p:spPr>
          <a:xfrm>
            <a:off x="0" y="239740"/>
            <a:ext cx="9144000" cy="1043710"/>
          </a:xfrm>
          <a:prstGeom prst="rect">
            <a:avLst/>
          </a:prstGeom>
        </p:spPr>
        <p:txBody>
          <a:bodyPr>
            <a:normAutofit/>
          </a:bodyPr>
          <a:lstStyle/>
          <a:p>
            <a:r>
              <a:rPr lang="en-US" dirty="0">
                <a:solidFill>
                  <a:schemeClr val="bg1"/>
                </a:solidFill>
              </a:rPr>
              <a:t>Special </a:t>
            </a:r>
            <a:r>
              <a:rPr lang="en-US" sz="3200" dirty="0">
                <a:solidFill>
                  <a:schemeClr val="bg1"/>
                </a:solidFill>
              </a:rPr>
              <a:t>Circumstances</a:t>
            </a:r>
          </a:p>
        </p:txBody>
      </p:sp>
      <p:sp>
        <p:nvSpPr>
          <p:cNvPr id="8" name="Content Placeholder 3"/>
          <p:cNvSpPr>
            <a:spLocks noGrp="1"/>
          </p:cNvSpPr>
          <p:nvPr>
            <p:ph idx="1"/>
          </p:nvPr>
        </p:nvSpPr>
        <p:spPr>
          <a:xfrm>
            <a:off x="76200" y="1524000"/>
            <a:ext cx="8458200" cy="4983162"/>
          </a:xfrm>
        </p:spPr>
        <p:txBody>
          <a:bodyPr>
            <a:normAutofit/>
          </a:bodyPr>
          <a:lstStyle/>
          <a:p>
            <a:pPr marL="0" indent="0">
              <a:buFontTx/>
              <a:buNone/>
              <a:defRPr/>
            </a:pPr>
            <a:r>
              <a:rPr lang="en-US" sz="4400" i="1" dirty="0">
                <a:solidFill>
                  <a:schemeClr val="tx1"/>
                </a:solidFill>
                <a:latin typeface="Brush Script MT" pitchFamily="66" charset="0"/>
              </a:rPr>
              <a:t>If things change…</a:t>
            </a:r>
            <a:endParaRPr lang="en-US" dirty="0">
              <a:solidFill>
                <a:schemeClr val="tx1"/>
              </a:solidFill>
            </a:endParaRPr>
          </a:p>
          <a:p>
            <a:pPr>
              <a:defRPr/>
            </a:pPr>
            <a:r>
              <a:rPr lang="en-US" dirty="0">
                <a:solidFill>
                  <a:schemeClr val="tx1"/>
                </a:solidFill>
              </a:rPr>
              <a:t>Recent death or disability</a:t>
            </a:r>
          </a:p>
          <a:p>
            <a:pPr>
              <a:defRPr/>
            </a:pPr>
            <a:r>
              <a:rPr lang="en-US" dirty="0">
                <a:solidFill>
                  <a:schemeClr val="tx1"/>
                </a:solidFill>
              </a:rPr>
              <a:t>Reduced income/Unemployment</a:t>
            </a:r>
          </a:p>
          <a:p>
            <a:pPr>
              <a:defRPr/>
            </a:pPr>
            <a:r>
              <a:rPr lang="en-US" dirty="0"/>
              <a:t>Unusual Circumstances</a:t>
            </a:r>
          </a:p>
          <a:p>
            <a:pPr>
              <a:defRPr/>
            </a:pPr>
            <a:r>
              <a:rPr lang="en-US" dirty="0">
                <a:solidFill>
                  <a:srgbClr val="C00000"/>
                </a:solidFill>
              </a:rPr>
              <a:t>Financial hardship due to COVID-19</a:t>
            </a:r>
          </a:p>
          <a:p>
            <a:pPr marL="0" indent="0">
              <a:buFontTx/>
              <a:buNone/>
              <a:defRPr/>
            </a:pPr>
            <a:endParaRPr lang="en-US" dirty="0">
              <a:solidFill>
                <a:schemeClr val="tx1"/>
              </a:solidFill>
            </a:endParaRPr>
          </a:p>
          <a:p>
            <a:pPr marL="0" indent="0">
              <a:buFontTx/>
              <a:buNone/>
              <a:defRPr/>
            </a:pPr>
            <a:endParaRPr lang="en-US" dirty="0">
              <a:solidFill>
                <a:schemeClr val="tx1"/>
              </a:solidFill>
            </a:endParaRPr>
          </a:p>
          <a:p>
            <a:pPr>
              <a:defRPr/>
            </a:pPr>
            <a:r>
              <a:rPr lang="en-US" sz="2200" b="1" dirty="0">
                <a:solidFill>
                  <a:schemeClr val="tx1"/>
                </a:solidFill>
              </a:rPr>
              <a:t>Contact schools listed on FAFSA: Only a school can change a FAFSA based on your circumstances</a:t>
            </a:r>
          </a:p>
          <a:p>
            <a:pPr marL="0" indent="0">
              <a:buNone/>
              <a:defRPr/>
            </a:pPr>
            <a:endParaRPr lang="en-US" sz="800" b="1" dirty="0"/>
          </a:p>
          <a:p>
            <a:pPr>
              <a:defRPr/>
            </a:pPr>
            <a:r>
              <a:rPr lang="en-US" sz="2200" b="1" dirty="0">
                <a:solidFill>
                  <a:schemeClr val="tx1"/>
                </a:solidFill>
              </a:rPr>
              <a:t>Contact PHEAA for the PA State grant</a:t>
            </a:r>
          </a:p>
          <a:p>
            <a:pPr marL="0" indent="0">
              <a:buFontTx/>
              <a:buNone/>
              <a:defRPr/>
            </a:pPr>
            <a:endParaRPr lang="en-US" dirty="0">
              <a:solidFill>
                <a:schemeClr val="tx1"/>
              </a:solidFill>
            </a:endParaRPr>
          </a:p>
        </p:txBody>
      </p:sp>
      <p:pic>
        <p:nvPicPr>
          <p:cNvPr id="7" name="Picture 6" descr="Image result for road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667000" cy="2819400"/>
          </a:xfrm>
          <a:prstGeom prst="rect">
            <a:avLst/>
          </a:prstGeom>
          <a:solidFill>
            <a:schemeClr val="accent5"/>
          </a:solidFill>
          <a:ln w="38100">
            <a:solidFill>
              <a:srgbClr val="004C9A"/>
            </a:solidFill>
            <a:miter lim="800000"/>
            <a:headEnd/>
            <a:tailEnd/>
          </a:ln>
        </p:spPr>
      </p:pic>
    </p:spTree>
    <p:extLst>
      <p:ext uri="{BB962C8B-B14F-4D97-AF65-F5344CB8AC3E}">
        <p14:creationId xmlns:p14="http://schemas.microsoft.com/office/powerpoint/2010/main" val="397370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IRS Data Retrieval Tool (DRT)</a:t>
            </a:r>
          </a:p>
        </p:txBody>
      </p:sp>
      <p:sp>
        <p:nvSpPr>
          <p:cNvPr id="10" name="Content Placeholder 9"/>
          <p:cNvSpPr>
            <a:spLocks noGrp="1"/>
          </p:cNvSpPr>
          <p:nvPr>
            <p:ph idx="1"/>
          </p:nvPr>
        </p:nvSpPr>
        <p:spPr>
          <a:xfrm>
            <a:off x="4537167" y="1371600"/>
            <a:ext cx="4530633" cy="5324535"/>
          </a:xfrm>
          <a:prstGeom prst="rect">
            <a:avLst/>
          </a:prstGeom>
          <a:noFill/>
        </p:spPr>
        <p:txBody>
          <a:bodyPr wrap="square">
            <a:spAutoFit/>
          </a:bodyPr>
          <a:lstStyle/>
          <a:p>
            <a:pPr marL="0" indent="0" eaLnBrk="0" fontAlgn="base" hangingPunct="0">
              <a:spcBef>
                <a:spcPct val="0"/>
              </a:spcBef>
              <a:spcAft>
                <a:spcPct val="0"/>
              </a:spcAft>
              <a:buClr>
                <a:srgbClr val="D03923"/>
              </a:buClr>
              <a:buNone/>
              <a:defRPr/>
            </a:pPr>
            <a:r>
              <a:rPr lang="en-US" sz="2000" b="1" dirty="0">
                <a:solidFill>
                  <a:schemeClr val="tx1">
                    <a:lumMod val="95000"/>
                    <a:lumOff val="5000"/>
                  </a:schemeClr>
                </a:solidFill>
              </a:rPr>
              <a:t>The IRS DRT allows students and parents to transfer IRS tax return income into the FAFSA. </a:t>
            </a:r>
            <a:endParaRPr lang="en-US" sz="2000" dirty="0">
              <a:solidFill>
                <a:schemeClr val="tx1">
                  <a:lumMod val="95000"/>
                  <a:lumOff val="5000"/>
                </a:schemeClr>
              </a:solidFill>
            </a:endParaRPr>
          </a:p>
          <a:p>
            <a:pPr marL="0" indent="0" eaLnBrk="0" fontAlgn="base" hangingPunct="0">
              <a:spcBef>
                <a:spcPct val="0"/>
              </a:spcBef>
              <a:spcAft>
                <a:spcPct val="0"/>
              </a:spcAft>
              <a:buNone/>
              <a:defRPr/>
            </a:pPr>
            <a:endParaRPr lang="en-US" sz="2000" dirty="0">
              <a:solidFill>
                <a:schemeClr val="tx1">
                  <a:lumMod val="95000"/>
                  <a:lumOff val="5000"/>
                </a:schemeClr>
              </a:solidFill>
            </a:endParaRPr>
          </a:p>
          <a:p>
            <a:pPr marL="342900" indent="-342900" eaLnBrk="0" fontAlgn="base" hangingPunct="0">
              <a:spcBef>
                <a:spcPct val="0"/>
              </a:spcBef>
              <a:spcAft>
                <a:spcPct val="0"/>
              </a:spcAft>
              <a:buFont typeface="Arial" panose="020B0604020202020204" pitchFamily="34" charset="0"/>
              <a:buChar char="•"/>
              <a:defRPr/>
            </a:pPr>
            <a:r>
              <a:rPr lang="en-US" sz="2000" dirty="0">
                <a:solidFill>
                  <a:schemeClr val="tx1">
                    <a:lumMod val="95000"/>
                    <a:lumOff val="5000"/>
                  </a:schemeClr>
                </a:solidFill>
              </a:rPr>
              <a:t>Unable to use DRT if :</a:t>
            </a:r>
          </a:p>
          <a:p>
            <a:pPr marL="800100" lvl="1" indent="-342900" eaLnBrk="0" fontAlgn="base" hangingPunct="0">
              <a:spcBef>
                <a:spcPct val="0"/>
              </a:spcBef>
              <a:spcAft>
                <a:spcPct val="0"/>
              </a:spcAft>
              <a:buFont typeface="Arial" panose="020B0604020202020204" pitchFamily="34" charset="0"/>
              <a:buChar char="•"/>
              <a:defRPr/>
            </a:pPr>
            <a:r>
              <a:rPr lang="en-US" sz="2000" dirty="0">
                <a:solidFill>
                  <a:schemeClr val="tx1">
                    <a:lumMod val="95000"/>
                    <a:lumOff val="5000"/>
                  </a:schemeClr>
                </a:solidFill>
              </a:rPr>
              <a:t>Married filing separate or Married filing Head of Household</a:t>
            </a:r>
          </a:p>
          <a:p>
            <a:pPr lvl="1" eaLnBrk="0" fontAlgn="base" hangingPunct="0">
              <a:spcBef>
                <a:spcPct val="0"/>
              </a:spcBef>
              <a:spcAft>
                <a:spcPct val="0"/>
              </a:spcAft>
              <a:defRPr/>
            </a:pPr>
            <a:endParaRPr lang="en-US" sz="2000" dirty="0">
              <a:solidFill>
                <a:schemeClr val="tx1">
                  <a:lumMod val="95000"/>
                  <a:lumOff val="5000"/>
                </a:schemeClr>
              </a:solidFill>
            </a:endParaRPr>
          </a:p>
          <a:p>
            <a:pPr marL="800100" lvl="1" indent="-342900" eaLnBrk="0" fontAlgn="base" hangingPunct="0">
              <a:spcBef>
                <a:spcPct val="0"/>
              </a:spcBef>
              <a:spcAft>
                <a:spcPct val="0"/>
              </a:spcAft>
              <a:buFont typeface="Arial" panose="020B0604020202020204" pitchFamily="34" charset="0"/>
              <a:buChar char="•"/>
              <a:defRPr/>
            </a:pPr>
            <a:r>
              <a:rPr lang="en-US" sz="2000" dirty="0">
                <a:solidFill>
                  <a:schemeClr val="tx1">
                    <a:lumMod val="95000"/>
                    <a:lumOff val="5000"/>
                  </a:schemeClr>
                </a:solidFill>
              </a:rPr>
              <a:t>Filed a Puerto Rican or foreign return</a:t>
            </a:r>
          </a:p>
          <a:p>
            <a:pPr lvl="1" eaLnBrk="0" fontAlgn="base" hangingPunct="0">
              <a:spcBef>
                <a:spcPct val="0"/>
              </a:spcBef>
              <a:spcAft>
                <a:spcPct val="0"/>
              </a:spcAft>
              <a:defRPr/>
            </a:pPr>
            <a:endParaRPr lang="en-US" sz="2000" dirty="0">
              <a:solidFill>
                <a:schemeClr val="tx1">
                  <a:lumMod val="95000"/>
                  <a:lumOff val="5000"/>
                </a:schemeClr>
              </a:solidFill>
            </a:endParaRPr>
          </a:p>
          <a:p>
            <a:pPr marL="800100" lvl="1" indent="-342900" eaLnBrk="0" fontAlgn="base" hangingPunct="0">
              <a:spcBef>
                <a:spcPct val="0"/>
              </a:spcBef>
              <a:spcAft>
                <a:spcPct val="0"/>
              </a:spcAft>
              <a:buFont typeface="Arial" panose="020B0604020202020204" pitchFamily="34" charset="0"/>
              <a:buChar char="•"/>
              <a:defRPr/>
            </a:pPr>
            <a:r>
              <a:rPr lang="en-US" sz="2000" dirty="0">
                <a:solidFill>
                  <a:schemeClr val="tx1">
                    <a:lumMod val="95000"/>
                    <a:lumOff val="5000"/>
                  </a:schemeClr>
                </a:solidFill>
              </a:rPr>
              <a:t>Marital status is different than status on tax return</a:t>
            </a:r>
          </a:p>
          <a:p>
            <a:pPr marL="457200" lvl="1" indent="0" eaLnBrk="0" fontAlgn="base" hangingPunct="0">
              <a:spcBef>
                <a:spcPct val="0"/>
              </a:spcBef>
              <a:spcAft>
                <a:spcPct val="0"/>
              </a:spcAft>
              <a:buNone/>
              <a:defRPr/>
            </a:pPr>
            <a:endParaRPr lang="en-US" sz="2000" dirty="0">
              <a:solidFill>
                <a:schemeClr val="tx1">
                  <a:lumMod val="95000"/>
                  <a:lumOff val="5000"/>
                </a:schemeClr>
              </a:solidFill>
            </a:endParaRPr>
          </a:p>
          <a:p>
            <a:pPr marL="800100" lvl="1" indent="-342900" eaLnBrk="0" fontAlgn="base" hangingPunct="0">
              <a:spcBef>
                <a:spcPct val="0"/>
              </a:spcBef>
              <a:spcAft>
                <a:spcPct val="0"/>
              </a:spcAft>
              <a:buFont typeface="Arial" panose="020B0604020202020204" pitchFamily="34" charset="0"/>
              <a:buChar char="•"/>
              <a:defRPr/>
            </a:pPr>
            <a:r>
              <a:rPr lang="en-US" sz="2000" dirty="0">
                <a:solidFill>
                  <a:schemeClr val="tx1">
                    <a:lumMod val="95000"/>
                    <a:lumOff val="5000"/>
                  </a:schemeClr>
                </a:solidFill>
              </a:rPr>
              <a:t>Identity Theft flag is on account</a:t>
            </a:r>
          </a:p>
          <a:p>
            <a:pPr marL="800100" lvl="1" indent="-342900" eaLnBrk="0" fontAlgn="base" hangingPunct="0">
              <a:spcBef>
                <a:spcPct val="0"/>
              </a:spcBef>
              <a:spcAft>
                <a:spcPct val="0"/>
              </a:spcAft>
              <a:buFont typeface="Arial" panose="020B0604020202020204" pitchFamily="34" charset="0"/>
              <a:buChar char="•"/>
              <a:defRPr/>
            </a:pPr>
            <a:endParaRPr lang="en-US" sz="2000" dirty="0">
              <a:solidFill>
                <a:schemeClr val="tx1">
                  <a:lumMod val="95000"/>
                  <a:lumOff val="5000"/>
                </a:schemeClr>
              </a:solidFill>
            </a:endParaRPr>
          </a:p>
        </p:txBody>
      </p:sp>
      <p:pic>
        <p:nvPicPr>
          <p:cNvPr id="6" name="Picture 5" descr="Sticky-No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4379407"/>
            <a:ext cx="2327367" cy="1564193"/>
          </a:xfrm>
          <a:prstGeom prst="rect">
            <a:avLst/>
          </a:prstGeom>
          <a:effectLst>
            <a:outerShdw blurRad="50800" dist="76200" dir="2700000" algn="tl" rotWithShape="0">
              <a:srgbClr val="000000">
                <a:alpha val="10000"/>
              </a:srgbClr>
            </a:outerShdw>
          </a:effectLst>
        </p:spPr>
      </p:pic>
      <p:sp>
        <p:nvSpPr>
          <p:cNvPr id="7" name="TextBox 6"/>
          <p:cNvSpPr txBox="1"/>
          <p:nvPr/>
        </p:nvSpPr>
        <p:spPr>
          <a:xfrm>
            <a:off x="2438400" y="4800600"/>
            <a:ext cx="1752600" cy="861774"/>
          </a:xfrm>
          <a:prstGeom prst="rect">
            <a:avLst/>
          </a:prstGeom>
          <a:noFill/>
        </p:spPr>
        <p:txBody>
          <a:bodyPr wrap="square" rtlCol="0">
            <a:spAutoFit/>
          </a:bodyPr>
          <a:lstStyle/>
          <a:p>
            <a:pPr algn="ctr"/>
            <a:r>
              <a:rPr lang="en-US" sz="1600" b="1" dirty="0">
                <a:solidFill>
                  <a:srgbClr val="FC0107"/>
                </a:solidFill>
              </a:rPr>
              <a:t>All Info must match tax return!</a:t>
            </a:r>
          </a:p>
          <a:p>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964" y="1543366"/>
            <a:ext cx="4086110" cy="4933634"/>
          </a:xfrm>
          <a:prstGeom prst="rect">
            <a:avLst/>
          </a:prstGeom>
          <a:ln>
            <a:noFill/>
          </a:ln>
          <a:effectLst>
            <a:outerShdw blurRad="190500" dist="50800" dir="2700000" algn="tl" rotWithShape="0">
              <a:srgbClr val="000000">
                <a:alpha val="50000"/>
              </a:srgbClr>
            </a:outerShdw>
          </a:effectLst>
        </p:spPr>
      </p:pic>
      <p:sp>
        <p:nvSpPr>
          <p:cNvPr id="9" name="TextBox 8"/>
          <p:cNvSpPr txBox="1"/>
          <p:nvPr/>
        </p:nvSpPr>
        <p:spPr>
          <a:xfrm>
            <a:off x="222530" y="2401419"/>
            <a:ext cx="3968470" cy="200055"/>
          </a:xfrm>
          <a:prstGeom prst="rect">
            <a:avLst/>
          </a:prstGeom>
          <a:solidFill>
            <a:schemeClr val="tx1"/>
          </a:solidFill>
        </p:spPr>
        <p:txBody>
          <a:bodyPr wrap="square" rtlCol="0">
            <a:spAutoFit/>
          </a:bodyPr>
          <a:lstStyle/>
          <a:p>
            <a:pPr fontAlgn="base">
              <a:spcBef>
                <a:spcPct val="0"/>
              </a:spcBef>
              <a:spcAft>
                <a:spcPct val="0"/>
              </a:spcAft>
            </a:pPr>
            <a:r>
              <a:rPr lang="en-US" sz="700" dirty="0">
                <a:solidFill>
                  <a:schemeClr val="bg1"/>
                </a:solidFill>
                <a:latin typeface="Arial Black" panose="020B0A04020102020204" pitchFamily="34" charset="0"/>
                <a:ea typeface="ＭＳ Ｐゴシック" charset="0"/>
                <a:cs typeface="Open Sans" panose="020B0606030504020204" pitchFamily="34" charset="0"/>
                <a:sym typeface="Arial"/>
              </a:rPr>
              <a:t>Enter the following information from your 2019 Federal Income Tax Return</a:t>
            </a:r>
          </a:p>
        </p:txBody>
      </p:sp>
      <p:sp>
        <p:nvSpPr>
          <p:cNvPr id="11" name="Rectangle 10"/>
          <p:cNvSpPr/>
          <p:nvPr/>
        </p:nvSpPr>
        <p:spPr>
          <a:xfrm>
            <a:off x="2463800" y="5238199"/>
            <a:ext cx="2260600" cy="1238801"/>
          </a:xfrm>
          <a:prstGeom prst="rect">
            <a:avLst/>
          </a:prstGeom>
          <a:solidFill>
            <a:srgbClr val="FFE5B5"/>
          </a:solidFill>
          <a:ln>
            <a:noFill/>
          </a:ln>
          <a:effectLst>
            <a:outerShdw blurRad="190500" dist="50800" dir="54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wrap="square" lIns="243840" tIns="243840" rIns="243840" bIns="182880" rtlCol="0" anchor="t" anchorCtr="0">
            <a:spAutoFit/>
          </a:bodyPr>
          <a:lstStyle/>
          <a:p>
            <a:pPr algn="ctr">
              <a:buClr>
                <a:srgbClr val="000000"/>
              </a:buClr>
              <a:buFont typeface="Arial"/>
              <a:buNone/>
            </a:pPr>
            <a:r>
              <a:rPr lang="en-US" sz="1050" kern="0" dirty="0">
                <a:solidFill>
                  <a:srgbClr val="000000"/>
                </a:solidFill>
                <a:latin typeface="Open Sans" panose="020B0606030504020204" pitchFamily="34" charset="0"/>
                <a:sym typeface="Arial"/>
              </a:rPr>
              <a:t>All Information must match tax return!</a:t>
            </a:r>
          </a:p>
          <a:p>
            <a:pPr algn="ctr">
              <a:buClr>
                <a:srgbClr val="000000"/>
              </a:buClr>
              <a:buFont typeface="Arial"/>
              <a:buNone/>
            </a:pPr>
            <a:endParaRPr lang="en-US" sz="1050" kern="0" dirty="0">
              <a:solidFill>
                <a:srgbClr val="000000"/>
              </a:solidFill>
              <a:latin typeface="Open Sans" panose="020B0606030504020204" pitchFamily="34" charset="0"/>
              <a:sym typeface="Arial"/>
            </a:endParaRPr>
          </a:p>
          <a:p>
            <a:pPr algn="ctr">
              <a:buClr>
                <a:srgbClr val="000000"/>
              </a:buClr>
              <a:buFont typeface="Arial"/>
              <a:buNone/>
            </a:pPr>
            <a:r>
              <a:rPr lang="en-US" sz="1050" kern="0" dirty="0">
                <a:solidFill>
                  <a:srgbClr val="000000"/>
                </a:solidFill>
                <a:latin typeface="Open Sans" panose="020B0606030504020204" pitchFamily="34" charset="0"/>
                <a:sym typeface="Arial"/>
              </a:rPr>
              <a:t>P.O. Box addresses should use P.O. Box number only.</a:t>
            </a:r>
          </a:p>
        </p:txBody>
      </p:sp>
    </p:spTree>
    <p:extLst>
      <p:ext uri="{BB962C8B-B14F-4D97-AF65-F5344CB8AC3E}">
        <p14:creationId xmlns:p14="http://schemas.microsoft.com/office/powerpoint/2010/main" val="35214673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239740"/>
            <a:ext cx="9144000" cy="1043710"/>
          </a:xfrm>
        </p:spPr>
        <p:txBody>
          <a:bodyPr>
            <a:normAutofit/>
          </a:bodyPr>
          <a:lstStyle/>
          <a:p>
            <a:r>
              <a:rPr lang="en-US" dirty="0"/>
              <a:t>Financial Information:</a:t>
            </a:r>
            <a:br>
              <a:rPr lang="en-US" dirty="0"/>
            </a:br>
            <a:endParaRPr lang="en-US" dirty="0"/>
          </a:p>
        </p:txBody>
      </p:sp>
      <p:sp>
        <p:nvSpPr>
          <p:cNvPr id="9" name="Content Placeholder 1"/>
          <p:cNvSpPr>
            <a:spLocks noGrp="1"/>
          </p:cNvSpPr>
          <p:nvPr>
            <p:ph idx="1"/>
          </p:nvPr>
        </p:nvSpPr>
        <p:spPr>
          <a:xfrm>
            <a:off x="0" y="1371601"/>
            <a:ext cx="9144000" cy="4611468"/>
          </a:xfrm>
        </p:spPr>
        <p:txBody>
          <a:bodyPr>
            <a:normAutofit/>
          </a:bodyPr>
          <a:lstStyle/>
          <a:p>
            <a:pPr marL="0" indent="0">
              <a:buNone/>
            </a:pPr>
            <a:endParaRPr lang="en-US" sz="900" b="1" u="sng" dirty="0"/>
          </a:p>
          <a:p>
            <a:pPr marL="0" indent="0">
              <a:buNone/>
            </a:pPr>
            <a:r>
              <a:rPr lang="en-US" sz="2000" b="1" u="sng" dirty="0"/>
              <a:t>Assets:</a:t>
            </a:r>
          </a:p>
          <a:p>
            <a:pPr>
              <a:buFont typeface="Wingdings" panose="05000000000000000000" pitchFamily="2" charset="2"/>
              <a:buChar char="§"/>
            </a:pPr>
            <a:r>
              <a:rPr lang="en-US" sz="1900" dirty="0"/>
              <a:t>Some families qualify for a Simplified EFC Formula and do not need to report assets</a:t>
            </a:r>
          </a:p>
          <a:p>
            <a:pPr>
              <a:buFont typeface="Wingdings" panose="05000000000000000000" pitchFamily="2" charset="2"/>
              <a:buChar char="§"/>
            </a:pPr>
            <a:r>
              <a:rPr lang="en-US" sz="1900" dirty="0"/>
              <a:t>If total asset amounts are higher than the Asset Protection Allowance, then the net value of the assets must be reported</a:t>
            </a:r>
          </a:p>
          <a:p>
            <a:pPr lvl="1">
              <a:buFont typeface="Wingdings" panose="05000000000000000000" pitchFamily="2" charset="2"/>
              <a:buChar char="§"/>
            </a:pPr>
            <a:r>
              <a:rPr lang="en-US" sz="1500" b="1" dirty="0"/>
              <a:t>“As of today, does the total amount of your (parent’s) current assets exceed (a specific amount unique to the applicant)”</a:t>
            </a:r>
          </a:p>
          <a:p>
            <a:pPr lvl="1">
              <a:buFont typeface="Wingdings" panose="05000000000000000000" pitchFamily="2" charset="2"/>
              <a:buChar char="§"/>
            </a:pPr>
            <a:r>
              <a:rPr lang="en-US" sz="1600" dirty="0">
                <a:solidFill>
                  <a:srgbClr val="0000CC"/>
                </a:solidFill>
              </a:rPr>
              <a:t>Assets are reported as of the date the application is filed </a:t>
            </a:r>
            <a:endParaRPr lang="en-US" sz="1600" b="1" dirty="0"/>
          </a:p>
          <a:p>
            <a:pPr lvl="1">
              <a:buFont typeface="Wingdings" panose="05000000000000000000" pitchFamily="2" charset="2"/>
              <a:buChar char="§"/>
            </a:pPr>
            <a:r>
              <a:rPr lang="en-US" sz="1600" dirty="0">
                <a:solidFill>
                  <a:srgbClr val="0000CC"/>
                </a:solidFill>
              </a:rPr>
              <a:t>529 plans owned by the student or the custodial parent are reported as Parental Investments on the FAFSA</a:t>
            </a:r>
          </a:p>
          <a:p>
            <a:pPr>
              <a:buFont typeface="Wingdings" panose="05000000000000000000" pitchFamily="2" charset="2"/>
              <a:buChar char="§"/>
            </a:pPr>
            <a:r>
              <a:rPr lang="en-US" sz="2000" dirty="0"/>
              <a:t>Do </a:t>
            </a:r>
            <a:r>
              <a:rPr lang="en-US" sz="2000" u="sng" dirty="0"/>
              <a:t>not</a:t>
            </a:r>
            <a:r>
              <a:rPr lang="en-US" sz="2000" dirty="0"/>
              <a:t> report the value of:</a:t>
            </a:r>
          </a:p>
          <a:p>
            <a:pPr lvl="1">
              <a:buFont typeface="Wingdings" panose="05000000000000000000" pitchFamily="2" charset="2"/>
              <a:buChar char="§"/>
            </a:pPr>
            <a:r>
              <a:rPr lang="en-US" sz="1600" dirty="0">
                <a:solidFill>
                  <a:srgbClr val="0000CC"/>
                </a:solidFill>
              </a:rPr>
              <a:t>Qualified retirement funds		</a:t>
            </a:r>
          </a:p>
          <a:p>
            <a:pPr lvl="1">
              <a:buFont typeface="Wingdings" panose="05000000000000000000" pitchFamily="2" charset="2"/>
              <a:buChar char="§"/>
            </a:pPr>
            <a:r>
              <a:rPr lang="en-US" sz="1600" dirty="0">
                <a:solidFill>
                  <a:srgbClr val="0000CC"/>
                </a:solidFill>
              </a:rPr>
              <a:t>Life insurance policies </a:t>
            </a:r>
          </a:p>
          <a:p>
            <a:pPr lvl="1">
              <a:buFont typeface="Wingdings" panose="05000000000000000000" pitchFamily="2" charset="2"/>
              <a:buChar char="§"/>
            </a:pPr>
            <a:r>
              <a:rPr lang="en-US" sz="1600" dirty="0">
                <a:solidFill>
                  <a:srgbClr val="0000CC"/>
                </a:solidFill>
              </a:rPr>
              <a:t>Primary home</a:t>
            </a:r>
          </a:p>
          <a:p>
            <a:pPr lvl="1">
              <a:buFont typeface="Wingdings" panose="05000000000000000000" pitchFamily="2" charset="2"/>
              <a:buChar char="§"/>
            </a:pPr>
            <a:r>
              <a:rPr lang="en-US" sz="1600" dirty="0">
                <a:solidFill>
                  <a:srgbClr val="0000CC"/>
                </a:solidFill>
              </a:rPr>
              <a:t>Family business, if it employs less than 100 full-time employees</a:t>
            </a:r>
          </a:p>
          <a:p>
            <a:pPr lvl="1">
              <a:buFont typeface="Wingdings" panose="05000000000000000000" pitchFamily="2" charset="2"/>
              <a:buChar char="§"/>
            </a:pPr>
            <a:r>
              <a:rPr lang="en-US" sz="1600" dirty="0">
                <a:solidFill>
                  <a:srgbClr val="0000CC"/>
                </a:solidFill>
              </a:rPr>
              <a:t>Family farm, if the family lives on the farm</a:t>
            </a:r>
          </a:p>
        </p:txBody>
      </p:sp>
      <p:sp>
        <p:nvSpPr>
          <p:cNvPr id="12" name="TextBox 11"/>
          <p:cNvSpPr txBox="1"/>
          <p:nvPr/>
        </p:nvSpPr>
        <p:spPr>
          <a:xfrm>
            <a:off x="76200" y="6197025"/>
            <a:ext cx="8991600" cy="584775"/>
          </a:xfrm>
          <a:prstGeom prst="rect">
            <a:avLst/>
          </a:prstGeom>
          <a:noFill/>
        </p:spPr>
        <p:txBody>
          <a:bodyPr wrap="square" rtlCol="0">
            <a:spAutoFit/>
          </a:bodyPr>
          <a:lstStyle/>
          <a:p>
            <a:r>
              <a:rPr lang="en-US" sz="1600" b="1" dirty="0"/>
              <a:t>Do not include: </a:t>
            </a:r>
            <a:r>
              <a:rPr lang="en-US" sz="1600" dirty="0"/>
              <a:t>GI Bill, Dependents Education Assistance Program, VA Vocational Rehabilitation Program, VEAP Benefits, etc. </a:t>
            </a:r>
          </a:p>
        </p:txBody>
      </p:sp>
      <p:pic>
        <p:nvPicPr>
          <p:cNvPr id="13"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13716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22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b="1" dirty="0">
                <a:solidFill>
                  <a:schemeClr val="bg1"/>
                </a:solidFill>
              </a:rPr>
              <a:t>Federal Student Aid Account: </a:t>
            </a:r>
            <a:br>
              <a:rPr lang="en-US" b="1" dirty="0">
                <a:solidFill>
                  <a:schemeClr val="bg1"/>
                </a:solidFill>
              </a:rPr>
            </a:br>
            <a:r>
              <a:rPr lang="en-US" b="1" dirty="0">
                <a:solidFill>
                  <a:schemeClr val="bg1"/>
                </a:solidFill>
              </a:rPr>
              <a:t>Don’t forget to sign!</a:t>
            </a:r>
          </a:p>
        </p:txBody>
      </p:sp>
      <p:sp>
        <p:nvSpPr>
          <p:cNvPr id="8" name="Title 1"/>
          <p:cNvSpPr txBox="1">
            <a:spLocks noGrp="1"/>
          </p:cNvSpPr>
          <p:nvPr>
            <p:ph idx="1"/>
          </p:nvPr>
        </p:nvSpPr>
        <p:spPr bwMode="auto">
          <a:xfrm>
            <a:off x="228600" y="1752600"/>
            <a:ext cx="502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lnSpcReduction="10000"/>
          </a:bodyPr>
          <a:lstStyle>
            <a:lvl1pPr marL="342900" indent="-342900">
              <a:spcBef>
                <a:spcPct val="20000"/>
              </a:spcBef>
              <a:buClr>
                <a:srgbClr val="00A4E3"/>
              </a:buClr>
              <a:buChar char="•"/>
              <a:defRPr sz="2800">
                <a:solidFill>
                  <a:srgbClr val="606062"/>
                </a:solidFill>
                <a:latin typeface="Arial" pitchFamily="34" charset="0"/>
                <a:ea typeface="ＭＳ Ｐゴシック" pitchFamily="34" charset="-128"/>
              </a:defRPr>
            </a:lvl1pPr>
            <a:lvl2pPr marL="800100" indent="-342900">
              <a:spcBef>
                <a:spcPct val="20000"/>
              </a:spcBef>
              <a:buClr>
                <a:srgbClr val="00A4E3"/>
              </a:buClr>
              <a:buChar char="–"/>
              <a:defRPr sz="2400">
                <a:solidFill>
                  <a:srgbClr val="606062"/>
                </a:solidFill>
                <a:latin typeface="Arial" pitchFamily="34" charset="0"/>
                <a:ea typeface="ＭＳ Ｐゴシック" pitchFamily="34" charset="-128"/>
              </a:defRPr>
            </a:lvl2pPr>
            <a:lvl3pPr marL="1143000" indent="-228600">
              <a:spcBef>
                <a:spcPct val="20000"/>
              </a:spcBef>
              <a:buClr>
                <a:srgbClr val="00A4E3"/>
              </a:buClr>
              <a:buChar char="•"/>
              <a:defRPr sz="2000">
                <a:solidFill>
                  <a:srgbClr val="606062"/>
                </a:solidFill>
                <a:latin typeface="Arial" pitchFamily="34" charset="0"/>
                <a:ea typeface="ＭＳ Ｐゴシック" pitchFamily="34" charset="-128"/>
              </a:defRPr>
            </a:lvl3pPr>
            <a:lvl4pPr marL="1600200" indent="-228600">
              <a:spcBef>
                <a:spcPct val="20000"/>
              </a:spcBef>
              <a:buClr>
                <a:srgbClr val="00A4E3"/>
              </a:buClr>
              <a:buChar char="–"/>
              <a:defRPr>
                <a:solidFill>
                  <a:srgbClr val="606062"/>
                </a:solidFill>
                <a:latin typeface="Arial" pitchFamily="34" charset="0"/>
                <a:ea typeface="ＭＳ Ｐゴシック" pitchFamily="34" charset="-128"/>
              </a:defRPr>
            </a:lvl4pPr>
            <a:lvl5pPr marL="2057400" indent="-228600">
              <a:spcBef>
                <a:spcPct val="20000"/>
              </a:spcBef>
              <a:buClr>
                <a:srgbClr val="00A4E3"/>
              </a:buClr>
              <a:buChar char="»"/>
              <a:defRPr>
                <a:solidFill>
                  <a:srgbClr val="60606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9pPr>
          </a:lstStyle>
          <a:p>
            <a:pPr eaLnBrk="0" fontAlgn="base" hangingPunct="0">
              <a:spcBef>
                <a:spcPct val="0"/>
              </a:spcBef>
              <a:spcAft>
                <a:spcPct val="0"/>
              </a:spcAft>
              <a:buClrTx/>
              <a:buFont typeface="Wingdings" panose="05000000000000000000" pitchFamily="2" charset="2"/>
              <a:buChar char="q"/>
            </a:pPr>
            <a:endParaRPr lang="en-US" altLang="en-US" sz="2000" dirty="0">
              <a:solidFill>
                <a:srgbClr val="000000"/>
              </a:solidFill>
              <a:latin typeface="+mn-lt"/>
            </a:endParaRPr>
          </a:p>
          <a:p>
            <a:pPr marL="0" indent="0" eaLnBrk="0" fontAlgn="base" hangingPunct="0">
              <a:spcBef>
                <a:spcPct val="0"/>
              </a:spcBef>
              <a:spcAft>
                <a:spcPct val="0"/>
              </a:spcAft>
              <a:buClrTx/>
              <a:buNone/>
            </a:pPr>
            <a:r>
              <a:rPr lang="en-US" altLang="en-US" sz="2600" dirty="0">
                <a:solidFill>
                  <a:srgbClr val="000000"/>
                </a:solidFill>
                <a:latin typeface="+mn-lt"/>
              </a:rPr>
              <a:t>Signature Options: </a:t>
            </a:r>
          </a:p>
          <a:p>
            <a:pPr eaLnBrk="0" fontAlgn="base" hangingPunct="0">
              <a:spcBef>
                <a:spcPct val="0"/>
              </a:spcBef>
              <a:spcAft>
                <a:spcPct val="0"/>
              </a:spcAft>
              <a:buClrTx/>
            </a:pPr>
            <a:endParaRPr lang="en-US" altLang="en-US" sz="2000" dirty="0">
              <a:solidFill>
                <a:srgbClr val="000000"/>
              </a:solidFill>
              <a:latin typeface="+mn-lt"/>
            </a:endParaRPr>
          </a:p>
          <a:p>
            <a:pPr eaLnBrk="0" fontAlgn="base" hangingPunct="0">
              <a:spcBef>
                <a:spcPct val="0"/>
              </a:spcBef>
              <a:spcAft>
                <a:spcPct val="0"/>
              </a:spcAft>
              <a:buClrTx/>
            </a:pPr>
            <a:r>
              <a:rPr lang="en-US" altLang="en-US" sz="2000" b="1" dirty="0">
                <a:solidFill>
                  <a:srgbClr val="000000"/>
                </a:solidFill>
                <a:latin typeface="+mn-lt"/>
              </a:rPr>
              <a:t>Federal Student Aid Account: </a:t>
            </a:r>
          </a:p>
          <a:p>
            <a:pPr lvl="1" eaLnBrk="0" fontAlgn="base" hangingPunct="0">
              <a:spcBef>
                <a:spcPct val="0"/>
              </a:spcBef>
              <a:spcAft>
                <a:spcPct val="0"/>
              </a:spcAft>
              <a:buClrTx/>
            </a:pPr>
            <a:r>
              <a:rPr lang="en-US" altLang="en-US" sz="1600" dirty="0">
                <a:solidFill>
                  <a:srgbClr val="000000"/>
                </a:solidFill>
                <a:latin typeface="+mn-lt"/>
              </a:rPr>
              <a:t>allows the student and parent to electronically sign the FAFSA (student &amp; 1 parent must sign)</a:t>
            </a:r>
          </a:p>
          <a:p>
            <a:pPr marL="457200" lvl="1" indent="0" eaLnBrk="0" fontAlgn="base" hangingPunct="0">
              <a:spcBef>
                <a:spcPct val="0"/>
              </a:spcBef>
              <a:spcAft>
                <a:spcPct val="0"/>
              </a:spcAft>
              <a:buClrTx/>
              <a:buNone/>
            </a:pPr>
            <a:endParaRPr lang="en-US" altLang="en-US" sz="1600" dirty="0">
              <a:solidFill>
                <a:srgbClr val="000000"/>
              </a:solidFill>
              <a:latin typeface="+mn-lt"/>
            </a:endParaRPr>
          </a:p>
          <a:p>
            <a:pPr lvl="1" eaLnBrk="0" fontAlgn="base" hangingPunct="0">
              <a:spcBef>
                <a:spcPct val="0"/>
              </a:spcBef>
              <a:spcAft>
                <a:spcPct val="0"/>
              </a:spcAft>
              <a:buClrTx/>
            </a:pPr>
            <a:r>
              <a:rPr lang="en-US" altLang="en-US" sz="2000" dirty="0">
                <a:solidFill>
                  <a:srgbClr val="000000"/>
                </a:solidFill>
                <a:latin typeface="+mn-lt"/>
              </a:rPr>
              <a:t>Signature is accepted for PA State Grant</a:t>
            </a:r>
          </a:p>
          <a:p>
            <a:pPr eaLnBrk="0" fontAlgn="base" hangingPunct="0">
              <a:spcBef>
                <a:spcPct val="0"/>
              </a:spcBef>
              <a:spcAft>
                <a:spcPct val="0"/>
              </a:spcAft>
              <a:buClrTx/>
            </a:pPr>
            <a:endParaRPr lang="en-US" altLang="en-US" dirty="0">
              <a:solidFill>
                <a:srgbClr val="000000"/>
              </a:solidFill>
              <a:latin typeface="+mn-lt"/>
            </a:endParaRPr>
          </a:p>
          <a:p>
            <a:pPr eaLnBrk="0" fontAlgn="base" hangingPunct="0">
              <a:spcBef>
                <a:spcPct val="0"/>
              </a:spcBef>
              <a:spcAft>
                <a:spcPct val="0"/>
              </a:spcAft>
              <a:buClrTx/>
            </a:pPr>
            <a:r>
              <a:rPr lang="en-US" altLang="en-US" sz="2400" dirty="0">
                <a:solidFill>
                  <a:srgbClr val="000000"/>
                </a:solidFill>
                <a:latin typeface="+mn-lt"/>
              </a:rPr>
              <a:t>Signature Page: </a:t>
            </a:r>
          </a:p>
          <a:p>
            <a:pPr lvl="1" eaLnBrk="0" fontAlgn="base" hangingPunct="0">
              <a:spcBef>
                <a:spcPct val="0"/>
              </a:spcBef>
              <a:spcAft>
                <a:spcPct val="0"/>
              </a:spcAft>
              <a:buClrTx/>
            </a:pPr>
            <a:r>
              <a:rPr lang="en-US" altLang="en-US" dirty="0">
                <a:solidFill>
                  <a:srgbClr val="000000"/>
                </a:solidFill>
                <a:latin typeface="+mn-lt"/>
              </a:rPr>
              <a:t>Option if unable to sign electronically</a:t>
            </a:r>
          </a:p>
          <a:p>
            <a:pPr lvl="1" eaLnBrk="0" fontAlgn="base" hangingPunct="0">
              <a:spcBef>
                <a:spcPct val="0"/>
              </a:spcBef>
              <a:spcAft>
                <a:spcPct val="0"/>
              </a:spcAft>
              <a:buClrTx/>
            </a:pPr>
            <a:r>
              <a:rPr lang="en-US" altLang="en-US" dirty="0">
                <a:solidFill>
                  <a:srgbClr val="000000"/>
                </a:solidFill>
                <a:latin typeface="+mn-lt"/>
              </a:rPr>
              <a:t>Follow instructions on FAFSA to print, sign and mail</a:t>
            </a:r>
          </a:p>
          <a:p>
            <a:pPr lvl="1" eaLnBrk="0" fontAlgn="base" hangingPunct="0">
              <a:spcBef>
                <a:spcPct val="0"/>
              </a:spcBef>
              <a:spcAft>
                <a:spcPct val="0"/>
              </a:spcAft>
              <a:buClrTx/>
            </a:pPr>
            <a:r>
              <a:rPr lang="en-US" altLang="en-US" dirty="0">
                <a:solidFill>
                  <a:srgbClr val="000000"/>
                </a:solidFill>
                <a:latin typeface="+mn-lt"/>
              </a:rPr>
              <a:t>FAFSA is not considered received until the signature page has been received</a:t>
            </a:r>
          </a:p>
          <a:p>
            <a:pPr eaLnBrk="0" fontAlgn="base" hangingPunct="0">
              <a:spcBef>
                <a:spcPct val="0"/>
              </a:spcBef>
              <a:spcAft>
                <a:spcPct val="0"/>
              </a:spcAft>
              <a:buClrTx/>
              <a:buFontTx/>
              <a:buNone/>
            </a:pPr>
            <a:endParaRPr lang="en-US" altLang="en-US" sz="1400" dirty="0">
              <a:solidFill>
                <a:srgbClr val="000000"/>
              </a:solidFill>
            </a:endParaRPr>
          </a:p>
          <a:p>
            <a:pPr eaLnBrk="0" fontAlgn="base" hangingPunct="0">
              <a:spcBef>
                <a:spcPct val="0"/>
              </a:spcBef>
              <a:spcAft>
                <a:spcPct val="0"/>
              </a:spcAft>
              <a:buClrTx/>
            </a:pPr>
            <a:endParaRPr lang="en-US" altLang="en-US" sz="2000" dirty="0">
              <a:solidFill>
                <a:srgbClr val="000000"/>
              </a:solidFill>
            </a:endParaRPr>
          </a:p>
          <a:p>
            <a:pPr eaLnBrk="0" fontAlgn="base" hangingPunct="0">
              <a:spcBef>
                <a:spcPct val="0"/>
              </a:spcBef>
              <a:spcAft>
                <a:spcPct val="0"/>
              </a:spcAft>
              <a:buClrTx/>
            </a:pPr>
            <a:endParaRPr lang="en-US" altLang="en-US" sz="2000" dirty="0">
              <a:solidFill>
                <a:srgbClr val="000000"/>
              </a:solidFill>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794" b="1635"/>
          <a:stretch/>
        </p:blipFill>
        <p:spPr bwMode="auto">
          <a:xfrm rot="1637741">
            <a:off x="6365210" y="1281486"/>
            <a:ext cx="1523940" cy="241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3"/>
          <a:stretch>
            <a:fillRect/>
          </a:stretch>
        </p:blipFill>
        <p:spPr>
          <a:xfrm>
            <a:off x="5105400" y="3581400"/>
            <a:ext cx="4043560" cy="3124200"/>
          </a:xfrm>
          <a:prstGeom prst="rect">
            <a:avLst/>
          </a:prstGeom>
        </p:spPr>
      </p:pic>
    </p:spTree>
    <p:extLst>
      <p:ext uri="{BB962C8B-B14F-4D97-AF65-F5344CB8AC3E}">
        <p14:creationId xmlns:p14="http://schemas.microsoft.com/office/powerpoint/2010/main" val="360471858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A3F1-0101-4D49-8EBA-8591EA4E7B20}"/>
              </a:ext>
            </a:extLst>
          </p:cNvPr>
          <p:cNvSpPr>
            <a:spLocks noGrp="1"/>
          </p:cNvSpPr>
          <p:nvPr>
            <p:ph type="title"/>
          </p:nvPr>
        </p:nvSpPr>
        <p:spPr>
          <a:xfrm>
            <a:off x="628650" y="365127"/>
            <a:ext cx="7886700" cy="947646"/>
          </a:xfrm>
        </p:spPr>
        <p:txBody>
          <a:bodyPr>
            <a:normAutofit fontScale="90000"/>
          </a:bodyPr>
          <a:lstStyle/>
          <a:p>
            <a:r>
              <a:rPr lang="en-US" dirty="0"/>
              <a:t>Confirmation Page &amp; Link to the </a:t>
            </a:r>
            <a:br>
              <a:rPr lang="en-US" dirty="0"/>
            </a:br>
            <a:r>
              <a:rPr lang="en-US" dirty="0"/>
              <a:t>PA State Grant Form</a:t>
            </a:r>
          </a:p>
        </p:txBody>
      </p:sp>
      <p:sp>
        <p:nvSpPr>
          <p:cNvPr id="4" name="Slide Number Placeholder 3">
            <a:extLst>
              <a:ext uri="{FF2B5EF4-FFF2-40B4-BE49-F238E27FC236}">
                <a16:creationId xmlns:a16="http://schemas.microsoft.com/office/drawing/2014/main" id="{7AF08A68-876C-3949-B81F-72D41FD540D1}"/>
              </a:ext>
            </a:extLst>
          </p:cNvPr>
          <p:cNvSpPr>
            <a:spLocks noGrp="1"/>
          </p:cNvSpPr>
          <p:nvPr>
            <p:ph type="sldNum" sz="quarter" idx="12"/>
          </p:nvPr>
        </p:nvSpPr>
        <p:spPr/>
        <p:txBody>
          <a:bodyPr/>
          <a:lstStyle/>
          <a:p>
            <a:fld id="{3ECAA9F2-51A7-FA4F-B019-4D81CA3B727C}" type="slidenum">
              <a:rPr lang="en-US" smtClean="0"/>
              <a:pPr/>
              <a:t>28</a:t>
            </a:fld>
            <a:endParaRPr lang="en-US" dirty="0"/>
          </a:p>
        </p:txBody>
      </p:sp>
      <p:grpSp>
        <p:nvGrpSpPr>
          <p:cNvPr id="7" name="Group 6">
            <a:extLst>
              <a:ext uri="{FF2B5EF4-FFF2-40B4-BE49-F238E27FC236}">
                <a16:creationId xmlns:a16="http://schemas.microsoft.com/office/drawing/2014/main" id="{E9C5A62C-1A55-4252-B10C-43E3EB1E5301}"/>
              </a:ext>
            </a:extLst>
          </p:cNvPr>
          <p:cNvGrpSpPr/>
          <p:nvPr/>
        </p:nvGrpSpPr>
        <p:grpSpPr>
          <a:xfrm>
            <a:off x="1066800" y="1542185"/>
            <a:ext cx="7010400" cy="5029200"/>
            <a:chOff x="159544" y="1934275"/>
            <a:chExt cx="6019800" cy="4320000"/>
          </a:xfrm>
        </p:grpSpPr>
        <p:pic>
          <p:nvPicPr>
            <p:cNvPr id="8" name="Picture 7" descr="Graphical user interface, application&#10;&#10;Description automatically generated">
              <a:extLst>
                <a:ext uri="{FF2B5EF4-FFF2-40B4-BE49-F238E27FC236}">
                  <a16:creationId xmlns:a16="http://schemas.microsoft.com/office/drawing/2014/main" id="{598EFFED-62E2-4F80-B4A0-6A31A3262C8A}"/>
                </a:ext>
              </a:extLst>
            </p:cNvPr>
            <p:cNvPicPr>
              <a:picLocks noChangeAspect="1"/>
            </p:cNvPicPr>
            <p:nvPr/>
          </p:nvPicPr>
          <p:blipFill rotWithShape="1">
            <a:blip r:embed="rId2">
              <a:extLst>
                <a:ext uri="{28A0092B-C50C-407E-A947-70E740481C1C}">
                  <a14:useLocalDpi xmlns:a14="http://schemas.microsoft.com/office/drawing/2010/main" val="0"/>
                </a:ext>
              </a:extLst>
            </a:blip>
            <a:srcRect l="9166" r="25000"/>
            <a:stretch/>
          </p:blipFill>
          <p:spPr>
            <a:xfrm>
              <a:off x="159544" y="1934275"/>
              <a:ext cx="6019800" cy="4320000"/>
            </a:xfrm>
            <a:prstGeom prst="rect">
              <a:avLst/>
            </a:prstGeom>
          </p:spPr>
        </p:pic>
        <p:sp>
          <p:nvSpPr>
            <p:cNvPr id="9" name="Rectangle 8">
              <a:extLst>
                <a:ext uri="{FF2B5EF4-FFF2-40B4-BE49-F238E27FC236}">
                  <a16:creationId xmlns:a16="http://schemas.microsoft.com/office/drawing/2014/main" id="{2837DC02-0D39-490B-9645-C0A99396B13A}"/>
                </a:ext>
              </a:extLst>
            </p:cNvPr>
            <p:cNvSpPr/>
            <p:nvPr/>
          </p:nvSpPr>
          <p:spPr>
            <a:xfrm>
              <a:off x="3733800" y="2339111"/>
              <a:ext cx="1600200" cy="708889"/>
            </a:xfrm>
            <a:prstGeom prst="rect">
              <a:avLst/>
            </a:prstGeom>
            <a:solidFill>
              <a:srgbClr val="E9F0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BEC9333-EAFB-4CFE-9749-A6D537F39BBA}"/>
                </a:ext>
              </a:extLst>
            </p:cNvPr>
            <p:cNvSpPr/>
            <p:nvPr/>
          </p:nvSpPr>
          <p:spPr>
            <a:xfrm>
              <a:off x="1600200" y="5486400"/>
              <a:ext cx="1286732" cy="228600"/>
            </a:xfrm>
            <a:prstGeom prst="rect">
              <a:avLst/>
            </a:prstGeom>
            <a:solidFill>
              <a:srgbClr val="F6F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6F9FB"/>
                </a:solidFill>
              </a:endParaRPr>
            </a:p>
          </p:txBody>
        </p:sp>
        <p:sp>
          <p:nvSpPr>
            <p:cNvPr id="11" name="Rectangle 10">
              <a:extLst>
                <a:ext uri="{FF2B5EF4-FFF2-40B4-BE49-F238E27FC236}">
                  <a16:creationId xmlns:a16="http://schemas.microsoft.com/office/drawing/2014/main" id="{B2B7D5F4-705B-4A46-9152-604BE931F865}"/>
                </a:ext>
              </a:extLst>
            </p:cNvPr>
            <p:cNvSpPr/>
            <p:nvPr/>
          </p:nvSpPr>
          <p:spPr>
            <a:xfrm>
              <a:off x="1929129" y="2374078"/>
              <a:ext cx="433071" cy="292921"/>
            </a:xfrm>
            <a:prstGeom prst="rect">
              <a:avLst/>
            </a:prstGeom>
            <a:solidFill>
              <a:srgbClr val="E9F0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6F9FB"/>
                </a:solidFill>
              </a:endParaRPr>
            </a:p>
          </p:txBody>
        </p:sp>
      </p:grpSp>
      <p:sp>
        <p:nvSpPr>
          <p:cNvPr id="3" name="Arrow: Down 2">
            <a:extLst>
              <a:ext uri="{FF2B5EF4-FFF2-40B4-BE49-F238E27FC236}">
                <a16:creationId xmlns:a16="http://schemas.microsoft.com/office/drawing/2014/main" id="{00F3DD31-0228-4A76-B2BA-283B5D449B16}"/>
              </a:ext>
            </a:extLst>
          </p:cNvPr>
          <p:cNvSpPr/>
          <p:nvPr/>
        </p:nvSpPr>
        <p:spPr>
          <a:xfrm>
            <a:off x="6324600" y="29718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61814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a:spLocks noGrp="1"/>
          </p:cNvSpPr>
          <p:nvPr>
            <p:ph type="title"/>
          </p:nvPr>
        </p:nvSpPr>
        <p:spPr>
          <a:prstGeom prst="rect">
            <a:avLst/>
          </a:prstGeom>
        </p:spPr>
        <p:txBody>
          <a:bodyPr/>
          <a:lstStyle/>
          <a:p>
            <a:r>
              <a:rPr lang="en-US"/>
              <a:t>Online State Grant Application</a:t>
            </a:r>
            <a:endParaRPr lang="en-US" dirty="0"/>
          </a:p>
        </p:txBody>
      </p:sp>
      <p:sp>
        <p:nvSpPr>
          <p:cNvPr id="19" name="Content Placeholder 7"/>
          <p:cNvSpPr>
            <a:spLocks noGrp="1"/>
          </p:cNvSpPr>
          <p:nvPr>
            <p:ph idx="1"/>
          </p:nvPr>
        </p:nvSpPr>
        <p:spPr>
          <a:xfrm>
            <a:off x="228600" y="1586891"/>
            <a:ext cx="8229600" cy="4373563"/>
          </a:xfrm>
        </p:spPr>
        <p:txBody>
          <a:bodyPr>
            <a:noAutofit/>
          </a:bodyPr>
          <a:lstStyle/>
          <a:p>
            <a:pPr>
              <a:lnSpc>
                <a:spcPct val="110000"/>
              </a:lnSpc>
              <a:buClr>
                <a:srgbClr val="3C8A8E"/>
              </a:buClr>
            </a:pPr>
            <a:r>
              <a:rPr lang="en-US" sz="1600" dirty="0"/>
              <a:t>Link off the FAFSA Application Confirmation Page</a:t>
            </a:r>
          </a:p>
          <a:p>
            <a:pPr lvl="1">
              <a:lnSpc>
                <a:spcPct val="110000"/>
              </a:lnSpc>
              <a:buClr>
                <a:srgbClr val="3C8A8E"/>
              </a:buClr>
            </a:pPr>
            <a:r>
              <a:rPr lang="en-US" sz="1400" dirty="0"/>
              <a:t>Missed the link or it wasn’t </a:t>
            </a:r>
            <a:br>
              <a:rPr lang="en-US" sz="1400" dirty="0"/>
            </a:br>
            <a:r>
              <a:rPr lang="en-US" sz="1400" dirty="0"/>
              <a:t>available?</a:t>
            </a:r>
          </a:p>
          <a:p>
            <a:pPr lvl="2">
              <a:lnSpc>
                <a:spcPct val="110000"/>
              </a:lnSpc>
              <a:buClr>
                <a:srgbClr val="3C8A8E"/>
              </a:buClr>
            </a:pPr>
            <a:r>
              <a:rPr lang="en-US" sz="1400" dirty="0"/>
              <a:t>Link in an email sent to </a:t>
            </a:r>
            <a:br>
              <a:rPr lang="en-US" sz="1400" dirty="0"/>
            </a:br>
            <a:r>
              <a:rPr lang="en-US" sz="1400" dirty="0"/>
              <a:t>student/parent from PHEAA, </a:t>
            </a:r>
            <a:br>
              <a:rPr lang="en-US" sz="1400" dirty="0"/>
            </a:br>
            <a:r>
              <a:rPr lang="en-US" sz="2800" dirty="0"/>
              <a:t> </a:t>
            </a:r>
            <a:r>
              <a:rPr lang="en-US" sz="1800" b="1" dirty="0">
                <a:solidFill>
                  <a:srgbClr val="007299"/>
                </a:solidFill>
              </a:rPr>
              <a:t>OR</a:t>
            </a:r>
            <a:endParaRPr lang="en-US" sz="1100" b="1" dirty="0">
              <a:solidFill>
                <a:srgbClr val="007299"/>
              </a:solidFill>
            </a:endParaRPr>
          </a:p>
          <a:p>
            <a:pPr lvl="2">
              <a:lnSpc>
                <a:spcPct val="110000"/>
              </a:lnSpc>
              <a:buClr>
                <a:srgbClr val="3C8A8E"/>
              </a:buClr>
            </a:pPr>
            <a:r>
              <a:rPr lang="en-US" sz="1400" dirty="0"/>
              <a:t>Go to </a:t>
            </a:r>
            <a:r>
              <a:rPr lang="en-US" sz="1400" b="1" dirty="0">
                <a:hlinkClick r:id="rId3"/>
              </a:rPr>
              <a:t>PHEAA.org</a:t>
            </a:r>
            <a:r>
              <a:rPr lang="en-US" sz="1400" dirty="0"/>
              <a:t>; State Grant </a:t>
            </a:r>
            <a:br>
              <a:rPr lang="en-US" sz="1400" dirty="0"/>
            </a:br>
            <a:r>
              <a:rPr lang="en-US" sz="1400" dirty="0"/>
              <a:t>Program; and complete the form.</a:t>
            </a:r>
          </a:p>
          <a:p>
            <a:pPr>
              <a:lnSpc>
                <a:spcPct val="110000"/>
              </a:lnSpc>
              <a:buClr>
                <a:srgbClr val="3C8A8E"/>
              </a:buClr>
            </a:pPr>
            <a:r>
              <a:rPr lang="en-US" sz="1600" dirty="0"/>
              <a:t>Additional information needed to </a:t>
            </a:r>
            <a:br>
              <a:rPr lang="en-US" sz="1600" dirty="0"/>
            </a:br>
            <a:r>
              <a:rPr lang="en-US" sz="1600" dirty="0"/>
              <a:t>determine PA State Grant eligibility:</a:t>
            </a:r>
          </a:p>
          <a:p>
            <a:pPr lvl="1">
              <a:lnSpc>
                <a:spcPct val="110000"/>
              </a:lnSpc>
              <a:buClr>
                <a:srgbClr val="3C8A8E"/>
              </a:buClr>
            </a:pPr>
            <a:r>
              <a:rPr lang="en-US" sz="1400" dirty="0"/>
              <a:t>Enrollment status (full-time/part-time) </a:t>
            </a:r>
          </a:p>
          <a:p>
            <a:pPr lvl="1">
              <a:lnSpc>
                <a:spcPct val="110000"/>
              </a:lnSpc>
              <a:buClr>
                <a:srgbClr val="3C8A8E"/>
              </a:buClr>
            </a:pPr>
            <a:r>
              <a:rPr lang="en-US" sz="1400" dirty="0"/>
              <a:t>Value of PA 529 College Savings </a:t>
            </a:r>
            <a:br>
              <a:rPr lang="en-US" sz="1400" dirty="0"/>
            </a:br>
            <a:r>
              <a:rPr lang="en-US" sz="1400" dirty="0"/>
              <a:t>Program</a:t>
            </a:r>
          </a:p>
          <a:p>
            <a:pPr lvl="1">
              <a:lnSpc>
                <a:spcPct val="110000"/>
              </a:lnSpc>
              <a:buClr>
                <a:srgbClr val="3C8A8E"/>
              </a:buClr>
            </a:pPr>
            <a:r>
              <a:rPr lang="en-US" sz="1400" dirty="0"/>
              <a:t>Program of study for students in </a:t>
            </a:r>
            <a:br>
              <a:rPr lang="en-US" sz="1400" dirty="0"/>
            </a:br>
            <a:r>
              <a:rPr lang="en-US" sz="1400" dirty="0"/>
              <a:t>vocational programs</a:t>
            </a:r>
          </a:p>
          <a:p>
            <a:pPr lvl="1">
              <a:lnSpc>
                <a:spcPct val="110000"/>
              </a:lnSpc>
              <a:buClr>
                <a:srgbClr val="3C8A8E"/>
              </a:buClr>
            </a:pPr>
            <a:r>
              <a:rPr lang="en-US" sz="1400" dirty="0"/>
              <a:t>Employment status</a:t>
            </a:r>
          </a:p>
        </p:txBody>
      </p:sp>
      <p:sp>
        <p:nvSpPr>
          <p:cNvPr id="2" name="Slide Number Placeholder 1">
            <a:extLst>
              <a:ext uri="{FF2B5EF4-FFF2-40B4-BE49-F238E27FC236}">
                <a16:creationId xmlns:a16="http://schemas.microsoft.com/office/drawing/2014/main" id="{1AE9D256-DD63-804B-A30E-FF826A080517}"/>
              </a:ext>
            </a:extLst>
          </p:cNvPr>
          <p:cNvSpPr>
            <a:spLocks noGrp="1"/>
          </p:cNvSpPr>
          <p:nvPr>
            <p:ph type="sldNum" sz="quarter" idx="12"/>
          </p:nvPr>
        </p:nvSpPr>
        <p:spPr/>
        <p:txBody>
          <a:bodyPr/>
          <a:lstStyle/>
          <a:p>
            <a:fld id="{3ECAA9F2-51A7-FA4F-B019-4D81CA3B727C}" type="slidenum">
              <a:rPr lang="en-US" smtClean="0"/>
              <a:pPr/>
              <a:t>29</a:t>
            </a:fld>
            <a:endParaRPr lang="en-US" dirty="0"/>
          </a:p>
        </p:txBody>
      </p:sp>
      <p:pic>
        <p:nvPicPr>
          <p:cNvPr id="30" name="Picture 29" descr="iMac.png"/>
          <p:cNvPicPr>
            <a:picLocks/>
          </p:cNvPicPr>
          <p:nvPr/>
        </p:nvPicPr>
        <p:blipFill>
          <a:blip r:embed="rId4">
            <a:extLst>
              <a:ext uri="{28A0092B-C50C-407E-A947-70E740481C1C}">
                <a14:useLocalDpi xmlns:a14="http://schemas.microsoft.com/office/drawing/2010/main"/>
              </a:ext>
            </a:extLst>
          </a:blip>
          <a:srcRect/>
          <a:stretch>
            <a:fillRect/>
          </a:stretch>
        </p:blipFill>
        <p:spPr bwMode="auto">
          <a:xfrm>
            <a:off x="3733800" y="1752600"/>
            <a:ext cx="5879084" cy="47218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46580" y="2514601"/>
            <a:ext cx="4290568" cy="20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5791200" y="2748069"/>
            <a:ext cx="1019066" cy="218861"/>
          </a:xfrm>
          <a:prstGeom prst="ellipse">
            <a:avLst/>
          </a:prstGeom>
          <a:noFill/>
          <a:ln w="19050" cmpd="sng">
            <a:solidFill>
              <a:srgbClr val="CB0A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6705600" y="3057737"/>
            <a:ext cx="457200" cy="142661"/>
          </a:xfrm>
          <a:prstGeom prst="ellipse">
            <a:avLst/>
          </a:prstGeom>
          <a:noFill/>
          <a:ln w="19050" cmpd="sng">
            <a:solidFill>
              <a:srgbClr val="CB0A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Elbow Connector 33"/>
          <p:cNvCxnSpPr>
            <a:cxnSpLocks/>
            <a:stCxn id="32" idx="6"/>
            <a:endCxn id="33" idx="7"/>
          </p:cNvCxnSpPr>
          <p:nvPr/>
        </p:nvCxnSpPr>
        <p:spPr>
          <a:xfrm>
            <a:off x="6810266" y="2857500"/>
            <a:ext cx="285579" cy="221129"/>
          </a:xfrm>
          <a:prstGeom prst="bentConnector2">
            <a:avLst/>
          </a:prstGeom>
          <a:ln w="19050" cmpd="sng">
            <a:solidFill>
              <a:srgbClr val="CB0A2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cxnSpLocks/>
            <a:stCxn id="33" idx="6"/>
          </p:cNvCxnSpPr>
          <p:nvPr/>
        </p:nvCxnSpPr>
        <p:spPr>
          <a:xfrm>
            <a:off x="7162800" y="3129068"/>
            <a:ext cx="990600" cy="452332"/>
          </a:xfrm>
          <a:prstGeom prst="bentConnector3">
            <a:avLst>
              <a:gd name="adj1" fmla="val 100042"/>
            </a:avLst>
          </a:prstGeom>
          <a:ln w="19050" cmpd="sng">
            <a:solidFill>
              <a:srgbClr val="CB0A2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457700" y="5430322"/>
            <a:ext cx="4921790" cy="818078"/>
          </a:xfrm>
          <a:prstGeom prst="rect">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562600" y="5486400"/>
            <a:ext cx="3810000" cy="707886"/>
          </a:xfrm>
          <a:prstGeom prst="rect">
            <a:avLst/>
          </a:prstGeom>
        </p:spPr>
        <p:txBody>
          <a:bodyPr wrap="square">
            <a:spAutoFit/>
          </a:bodyPr>
          <a:lstStyle/>
          <a:p>
            <a:r>
              <a:rPr lang="en-US" sz="2000" b="1" dirty="0">
                <a:solidFill>
                  <a:schemeClr val="bg1"/>
                </a:solidFill>
                <a:cs typeface="Arial"/>
              </a:rPr>
              <a:t>Help screens are available </a:t>
            </a:r>
            <a:br>
              <a:rPr lang="en-US" sz="2000" b="1" dirty="0">
                <a:solidFill>
                  <a:schemeClr val="bg1"/>
                </a:solidFill>
                <a:cs typeface="Arial"/>
              </a:rPr>
            </a:br>
            <a:r>
              <a:rPr lang="en-US" sz="2000" b="1" dirty="0">
                <a:solidFill>
                  <a:schemeClr val="bg1"/>
                </a:solidFill>
                <a:cs typeface="Arial"/>
              </a:rPr>
              <a:t>for all questions</a:t>
            </a:r>
          </a:p>
        </p:txBody>
      </p:sp>
      <p:sp>
        <p:nvSpPr>
          <p:cNvPr id="38" name="TextBox 37"/>
          <p:cNvSpPr txBox="1"/>
          <p:nvPr/>
        </p:nvSpPr>
        <p:spPr>
          <a:xfrm>
            <a:off x="4876800" y="5334000"/>
            <a:ext cx="457200" cy="1015663"/>
          </a:xfrm>
          <a:prstGeom prst="rect">
            <a:avLst/>
          </a:prstGeom>
          <a:noFill/>
        </p:spPr>
        <p:txBody>
          <a:bodyPr wrap="square" rtlCol="0">
            <a:spAutoFit/>
          </a:bodyPr>
          <a:lstStyle/>
          <a:p>
            <a:r>
              <a:rPr lang="en-US" sz="6000" b="1" dirty="0">
                <a:solidFill>
                  <a:schemeClr val="bg1"/>
                </a:solidFill>
              </a:rPr>
              <a:t>?</a:t>
            </a:r>
          </a:p>
        </p:txBody>
      </p:sp>
    </p:spTree>
    <p:extLst>
      <p:ext uri="{BB962C8B-B14F-4D97-AF65-F5344CB8AC3E}">
        <p14:creationId xmlns:p14="http://schemas.microsoft.com/office/powerpoint/2010/main" val="307564357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Topics of Discussion</a:t>
            </a:r>
          </a:p>
        </p:txBody>
      </p:sp>
      <p:sp>
        <p:nvSpPr>
          <p:cNvPr id="4" name="Content Placeholder 2"/>
          <p:cNvSpPr>
            <a:spLocks noGrp="1"/>
          </p:cNvSpPr>
          <p:nvPr>
            <p:ph idx="1"/>
          </p:nvPr>
        </p:nvSpPr>
        <p:spPr>
          <a:xfrm>
            <a:off x="468842" y="1676400"/>
            <a:ext cx="8229600" cy="4830763"/>
          </a:xfrm>
        </p:spPr>
        <p:txBody>
          <a:bodyPr>
            <a:normAutofit/>
          </a:bodyPr>
          <a:lstStyle/>
          <a:p>
            <a:pPr>
              <a:buClr>
                <a:srgbClr val="3C8A8E"/>
              </a:buClr>
            </a:pPr>
            <a:endParaRPr lang="en-US" b="1" dirty="0">
              <a:solidFill>
                <a:srgbClr val="000000"/>
              </a:solidFill>
            </a:endParaRPr>
          </a:p>
          <a:p>
            <a:pPr marL="0" indent="0">
              <a:buClr>
                <a:srgbClr val="3C8A8E"/>
              </a:buClr>
              <a:buNone/>
            </a:pPr>
            <a:r>
              <a:rPr lang="en-US" sz="3000" b="1" dirty="0">
                <a:solidFill>
                  <a:srgbClr val="000000"/>
                </a:solidFill>
              </a:rPr>
              <a:t>Financial Aid 101</a:t>
            </a:r>
          </a:p>
          <a:p>
            <a:pPr lvl="1">
              <a:buClr>
                <a:srgbClr val="3C8A8E"/>
              </a:buClr>
            </a:pPr>
            <a:r>
              <a:rPr lang="en-US" dirty="0">
                <a:solidFill>
                  <a:srgbClr val="000000"/>
                </a:solidFill>
              </a:rPr>
              <a:t>Financial Aid Basics</a:t>
            </a:r>
          </a:p>
          <a:p>
            <a:pPr lvl="1">
              <a:buClr>
                <a:srgbClr val="3C8A8E"/>
              </a:buClr>
            </a:pPr>
            <a:r>
              <a:rPr lang="en-US" dirty="0">
                <a:solidFill>
                  <a:srgbClr val="000000"/>
                </a:solidFill>
              </a:rPr>
              <a:t>Types &amp; Sources of Aid</a:t>
            </a:r>
          </a:p>
          <a:p>
            <a:pPr>
              <a:buClr>
                <a:srgbClr val="3C8A8E"/>
              </a:buClr>
            </a:pPr>
            <a:r>
              <a:rPr lang="en-US" dirty="0">
                <a:solidFill>
                  <a:srgbClr val="000000"/>
                </a:solidFill>
              </a:rPr>
              <a:t>Federal &amp; State Aid</a:t>
            </a:r>
          </a:p>
          <a:p>
            <a:pPr>
              <a:buClr>
                <a:srgbClr val="3C8A8E"/>
              </a:buClr>
            </a:pPr>
            <a:r>
              <a:rPr lang="en-US" dirty="0">
                <a:solidFill>
                  <a:srgbClr val="000000"/>
                </a:solidFill>
              </a:rPr>
              <a:t>Five Steps to Financial Aid</a:t>
            </a:r>
          </a:p>
          <a:p>
            <a:pPr>
              <a:buClr>
                <a:srgbClr val="3C8A8E"/>
              </a:buClr>
            </a:pPr>
            <a:r>
              <a:rPr lang="en-US" dirty="0">
                <a:solidFill>
                  <a:srgbClr val="000000"/>
                </a:solidFill>
              </a:rPr>
              <a:t>Applying for Aid</a:t>
            </a:r>
          </a:p>
          <a:p>
            <a:pPr>
              <a:buClr>
                <a:srgbClr val="3C8A8E"/>
              </a:buClr>
            </a:pPr>
            <a:r>
              <a:rPr lang="en-US" dirty="0">
                <a:solidFill>
                  <a:srgbClr val="000000"/>
                </a:solidFill>
              </a:rPr>
              <a:t>What Happens Next?</a:t>
            </a:r>
          </a:p>
          <a:p>
            <a:pPr>
              <a:buClr>
                <a:srgbClr val="3C8A8E"/>
              </a:buClr>
            </a:pPr>
            <a:r>
              <a:rPr lang="en-US" dirty="0">
                <a:solidFill>
                  <a:srgbClr val="000000"/>
                </a:solidFill>
              </a:rPr>
              <a:t>Final Thoughts </a:t>
            </a:r>
          </a:p>
          <a:p>
            <a:pPr>
              <a:buClr>
                <a:srgbClr val="3C8A8E"/>
              </a:buClr>
            </a:pPr>
            <a:r>
              <a:rPr lang="en-US" dirty="0">
                <a:solidFill>
                  <a:srgbClr val="000000"/>
                </a:solidFill>
              </a:rPr>
              <a:t>Questions</a:t>
            </a:r>
          </a:p>
          <a:p>
            <a:pPr>
              <a:buClr>
                <a:srgbClr val="3C8A8E"/>
              </a:buClr>
            </a:pPr>
            <a:endParaRPr lang="en-US" b="1" dirty="0"/>
          </a:p>
        </p:txBody>
      </p:sp>
      <p:sp>
        <p:nvSpPr>
          <p:cNvPr id="5" name="Oval 4"/>
          <p:cNvSpPr/>
          <p:nvPr/>
        </p:nvSpPr>
        <p:spPr>
          <a:xfrm>
            <a:off x="6705600" y="533400"/>
            <a:ext cx="1676400" cy="1676400"/>
          </a:xfrm>
          <a:prstGeom prst="ellipse">
            <a:avLst/>
          </a:prstGeom>
          <a:solidFill>
            <a:srgbClr val="344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6" name="AutoShape 2" descr="Image result for lets ch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237" y="381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66986"/>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Forms</a:t>
            </a:r>
          </a:p>
        </p:txBody>
      </p:sp>
      <p:pic>
        <p:nvPicPr>
          <p:cNvPr id="6" name="Picture 5"/>
          <p:cNvPicPr>
            <a:picLocks noChangeAspect="1"/>
          </p:cNvPicPr>
          <p:nvPr/>
        </p:nvPicPr>
        <p:blipFill>
          <a:blip r:embed="rId3"/>
          <a:stretch>
            <a:fillRect/>
          </a:stretch>
        </p:blipFill>
        <p:spPr>
          <a:xfrm>
            <a:off x="7109446" y="5715000"/>
            <a:ext cx="1577354" cy="685800"/>
          </a:xfrm>
          <a:prstGeom prst="rect">
            <a:avLst/>
          </a:prstGeom>
        </p:spPr>
      </p:pic>
      <p:sp>
        <p:nvSpPr>
          <p:cNvPr id="10" name="Content Placeholder 2"/>
          <p:cNvSpPr txBox="1">
            <a:spLocks/>
          </p:cNvSpPr>
          <p:nvPr/>
        </p:nvSpPr>
        <p:spPr bwMode="auto">
          <a:xfrm>
            <a:off x="0" y="1447800"/>
            <a:ext cx="9144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defRPr/>
            </a:pPr>
            <a:r>
              <a:rPr lang="en-US" sz="8000" b="1" u="sng" kern="0" dirty="0">
                <a:solidFill>
                  <a:srgbClr val="0000CC"/>
                </a:solidFill>
                <a:cs typeface="Aharoni" panose="02010803020104030203" pitchFamily="2" charset="-79"/>
              </a:rPr>
              <a:t>Additional form that may need to be completed:</a:t>
            </a:r>
          </a:p>
          <a:p>
            <a:pPr marL="914400" lvl="2" indent="0">
              <a:buFontTx/>
              <a:buNone/>
              <a:defRPr/>
            </a:pPr>
            <a:endParaRPr lang="en-US" sz="6400" kern="0" dirty="0">
              <a:solidFill>
                <a:schemeClr val="tx1"/>
              </a:solidFill>
            </a:endParaRPr>
          </a:p>
          <a:p>
            <a:pPr>
              <a:buFont typeface="Wingdings" pitchFamily="2" charset="2"/>
              <a:buChar char="§"/>
              <a:defRPr/>
            </a:pPr>
            <a:r>
              <a:rPr lang="en-US" sz="8000" b="1" kern="0" dirty="0">
                <a:solidFill>
                  <a:schemeClr val="tx1"/>
                </a:solidFill>
              </a:rPr>
              <a:t>State Grant Form </a:t>
            </a:r>
            <a:r>
              <a:rPr lang="en-US" sz="8000" kern="0" dirty="0">
                <a:solidFill>
                  <a:schemeClr val="tx1"/>
                </a:solidFill>
              </a:rPr>
              <a:t>(</a:t>
            </a:r>
            <a:r>
              <a:rPr lang="en-US" sz="6400" kern="0" dirty="0">
                <a:solidFill>
                  <a:schemeClr val="tx1"/>
                </a:solidFill>
              </a:rPr>
              <a:t>SGF) through PHEAA</a:t>
            </a:r>
          </a:p>
          <a:p>
            <a:pPr lvl="2">
              <a:buFont typeface="Wingdings" pitchFamily="2" charset="2"/>
              <a:buChar char="§"/>
              <a:defRPr/>
            </a:pPr>
            <a:r>
              <a:rPr lang="en-US" sz="6400" kern="0" dirty="0">
                <a:solidFill>
                  <a:schemeClr val="tx1"/>
                </a:solidFill>
              </a:rPr>
              <a:t>Required for first -year students </a:t>
            </a:r>
            <a:r>
              <a:rPr lang="en-US" sz="5600" kern="0" dirty="0">
                <a:solidFill>
                  <a:schemeClr val="tx1"/>
                </a:solidFill>
              </a:rPr>
              <a:t>(addl. information may be required in subsequent years)</a:t>
            </a:r>
          </a:p>
          <a:p>
            <a:pPr lvl="2">
              <a:buFont typeface="Wingdings" pitchFamily="2" charset="2"/>
              <a:buChar char="§"/>
              <a:defRPr/>
            </a:pPr>
            <a:r>
              <a:rPr lang="en-US" sz="6400" kern="0" dirty="0">
                <a:solidFill>
                  <a:schemeClr val="tx1"/>
                </a:solidFill>
              </a:rPr>
              <a:t>Can link to the State Grant application from FOTWs confirmation page or may access at </a:t>
            </a:r>
            <a:r>
              <a:rPr lang="en-US" sz="6400" b="1" u="sng" kern="0" dirty="0">
                <a:solidFill>
                  <a:schemeClr val="tx1"/>
                </a:solidFill>
                <a:hlinkClick r:id="rId4"/>
              </a:rPr>
              <a:t>www.pheaa.org</a:t>
            </a:r>
            <a:endParaRPr lang="en-US" sz="6400" b="1" u="sng" kern="0" dirty="0">
              <a:solidFill>
                <a:schemeClr val="tx1"/>
              </a:solidFill>
            </a:endParaRPr>
          </a:p>
          <a:p>
            <a:pPr marL="914400" lvl="2" indent="0">
              <a:buNone/>
              <a:defRPr/>
            </a:pPr>
            <a:endParaRPr lang="en-US" sz="6400" b="1" u="sng" kern="0" dirty="0">
              <a:solidFill>
                <a:schemeClr val="tx1"/>
              </a:solidFill>
            </a:endParaRPr>
          </a:p>
          <a:p>
            <a:pPr marL="0" indent="0">
              <a:buNone/>
              <a:defRPr/>
            </a:pPr>
            <a:r>
              <a:rPr lang="en-US" sz="7200" b="1" u="sng" kern="0" dirty="0">
                <a:solidFill>
                  <a:schemeClr val="tx1"/>
                </a:solidFill>
              </a:rPr>
              <a:t>Some Schools Require: </a:t>
            </a:r>
          </a:p>
          <a:p>
            <a:pPr>
              <a:buFont typeface="Wingdings" panose="05000000000000000000" pitchFamily="2" charset="2"/>
              <a:buChar char="§"/>
              <a:defRPr/>
            </a:pPr>
            <a:r>
              <a:rPr lang="en-US" sz="7200" b="1" kern="0" dirty="0">
                <a:solidFill>
                  <a:schemeClr val="tx1"/>
                </a:solidFill>
              </a:rPr>
              <a:t>CSS Profile </a:t>
            </a:r>
            <a:r>
              <a:rPr lang="en-US" sz="7200" kern="0" dirty="0">
                <a:solidFill>
                  <a:schemeClr val="tx1"/>
                </a:solidFill>
              </a:rPr>
              <a:t>(College Scholarship Service) required by some postsecondary schools and scholarship organizations</a:t>
            </a:r>
          </a:p>
          <a:p>
            <a:pPr lvl="1">
              <a:buFont typeface="Wingdings" panose="05000000000000000000" pitchFamily="2" charset="2"/>
              <a:buChar char="§"/>
              <a:defRPr/>
            </a:pPr>
            <a:r>
              <a:rPr lang="en-US" sz="7200" b="1" u="sng" kern="0" dirty="0">
                <a:solidFill>
                  <a:schemeClr val="tx1"/>
                </a:solidFill>
              </a:rPr>
              <a:t>https://student.collegeboard.org/css-financial-aid-profile</a:t>
            </a:r>
          </a:p>
          <a:p>
            <a:pPr marL="0" indent="0">
              <a:buFontTx/>
              <a:buNone/>
              <a:defRPr/>
            </a:pPr>
            <a:endParaRPr lang="en-US" sz="7200" kern="0" dirty="0">
              <a:solidFill>
                <a:schemeClr val="tx1"/>
              </a:solidFill>
            </a:endParaRPr>
          </a:p>
          <a:p>
            <a:pPr>
              <a:buFont typeface="Wingdings" panose="05000000000000000000" pitchFamily="2" charset="2"/>
              <a:buChar char="§"/>
              <a:defRPr/>
            </a:pPr>
            <a:r>
              <a:rPr lang="en-US" sz="7200" b="1" kern="0" dirty="0">
                <a:solidFill>
                  <a:schemeClr val="tx1"/>
                </a:solidFill>
              </a:rPr>
              <a:t> Institutional Financial Aid Forms </a:t>
            </a:r>
          </a:p>
          <a:p>
            <a:pPr lvl="1">
              <a:buFont typeface="Wingdings" panose="05000000000000000000" pitchFamily="2" charset="2"/>
              <a:buChar char="§"/>
              <a:defRPr/>
            </a:pPr>
            <a:r>
              <a:rPr lang="en-US" sz="7200" kern="0" dirty="0">
                <a:solidFill>
                  <a:schemeClr val="tx1"/>
                </a:solidFill>
              </a:rPr>
              <a:t>Internal forms specific to each school</a:t>
            </a:r>
          </a:p>
          <a:p>
            <a:pPr lvl="1">
              <a:buFont typeface="Wingdings" panose="05000000000000000000" pitchFamily="2" charset="2"/>
              <a:buChar char="§"/>
              <a:defRPr/>
            </a:pPr>
            <a:r>
              <a:rPr lang="en-US" sz="7200" kern="0" dirty="0">
                <a:solidFill>
                  <a:schemeClr val="tx1"/>
                </a:solidFill>
              </a:rPr>
              <a:t>Required by some schools</a:t>
            </a:r>
          </a:p>
          <a:p>
            <a:pPr marL="457200" lvl="1" indent="0">
              <a:buNone/>
              <a:defRPr/>
            </a:pPr>
            <a:endParaRPr lang="en-US" sz="6000" kern="0" dirty="0"/>
          </a:p>
        </p:txBody>
      </p:sp>
    </p:spTree>
    <p:extLst>
      <p:ext uri="{BB962C8B-B14F-4D97-AF65-F5344CB8AC3E}">
        <p14:creationId xmlns:p14="http://schemas.microsoft.com/office/powerpoint/2010/main" val="148531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43" y="228601"/>
            <a:ext cx="8229600" cy="1043711"/>
          </a:xfrm>
        </p:spPr>
        <p:txBody>
          <a:bodyPr/>
          <a:lstStyle/>
          <a:p>
            <a:r>
              <a:rPr lang="en-US" dirty="0"/>
              <a:t>After Filing</a:t>
            </a:r>
          </a:p>
        </p:txBody>
      </p:sp>
      <p:sp>
        <p:nvSpPr>
          <p:cNvPr id="3" name="Slide Number Placeholder 2">
            <a:extLst>
              <a:ext uri="{FF2B5EF4-FFF2-40B4-BE49-F238E27FC236}">
                <a16:creationId xmlns:a16="http://schemas.microsoft.com/office/drawing/2014/main" id="{FE0ACDE6-B2B3-A442-A155-29933591BCE9}"/>
              </a:ext>
            </a:extLst>
          </p:cNvPr>
          <p:cNvSpPr>
            <a:spLocks noGrp="1"/>
          </p:cNvSpPr>
          <p:nvPr>
            <p:ph type="sldNum" sz="quarter" idx="12"/>
          </p:nvPr>
        </p:nvSpPr>
        <p:spPr/>
        <p:txBody>
          <a:bodyPr/>
          <a:lstStyle/>
          <a:p>
            <a:fld id="{3ECAA9F2-51A7-FA4F-B019-4D81CA3B727C}" type="slidenum">
              <a:rPr lang="en-US" smtClean="0"/>
              <a:pPr/>
              <a:t>31</a:t>
            </a:fld>
            <a:endParaRPr lang="en-US" dirty="0"/>
          </a:p>
        </p:txBody>
      </p:sp>
      <p:graphicFrame>
        <p:nvGraphicFramePr>
          <p:cNvPr id="4" name="Diagram 3"/>
          <p:cNvGraphicFramePr/>
          <p:nvPr>
            <p:extLst>
              <p:ext uri="{D42A27DB-BD31-4B8C-83A1-F6EECF244321}">
                <p14:modId xmlns:p14="http://schemas.microsoft.com/office/powerpoint/2010/main" val="2938278463"/>
              </p:ext>
            </p:extLst>
          </p:nvPr>
        </p:nvGraphicFramePr>
        <p:xfrm>
          <a:off x="457200" y="1800380"/>
          <a:ext cx="8305800" cy="4448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0450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fontScale="90000"/>
          </a:bodyPr>
          <a:lstStyle/>
          <a:p>
            <a:r>
              <a:rPr lang="en-US" dirty="0">
                <a:solidFill>
                  <a:srgbClr val="FFC600"/>
                </a:solidFill>
              </a:rPr>
              <a:t>Step 4: </a:t>
            </a:r>
            <a:r>
              <a:rPr lang="en-US" dirty="0"/>
              <a:t>Compare Schools’ Financial Aid Notices Carefully</a:t>
            </a:r>
          </a:p>
        </p:txBody>
      </p:sp>
      <p:sp>
        <p:nvSpPr>
          <p:cNvPr id="3" name="Content Placeholder 2"/>
          <p:cNvSpPr>
            <a:spLocks noGrp="1"/>
          </p:cNvSpPr>
          <p:nvPr>
            <p:ph idx="1"/>
          </p:nvPr>
        </p:nvSpPr>
        <p:spPr>
          <a:xfrm>
            <a:off x="381000" y="1524000"/>
            <a:ext cx="8458200" cy="5317067"/>
          </a:xfrm>
        </p:spPr>
        <p:txBody>
          <a:bodyPr>
            <a:normAutofit/>
          </a:bodyPr>
          <a:lstStyle/>
          <a:p>
            <a:r>
              <a:rPr lang="en-US" sz="2400" dirty="0"/>
              <a:t>No standard format for Financial Aid Notices from schools.</a:t>
            </a:r>
          </a:p>
          <a:p>
            <a:r>
              <a:rPr lang="en-US" sz="2400" dirty="0"/>
              <a:t>Generally include type and amount of aid</a:t>
            </a:r>
          </a:p>
          <a:p>
            <a:r>
              <a:rPr lang="en-US" sz="2400" dirty="0"/>
              <a:t>Generally describes what needs to be done to accept the aid</a:t>
            </a:r>
          </a:p>
          <a:p>
            <a:r>
              <a:rPr lang="en-US" sz="2400" dirty="0"/>
              <a:t>Some notices include parent loans, some do not.</a:t>
            </a:r>
          </a:p>
          <a:p>
            <a:r>
              <a:rPr lang="en-US" sz="2400" dirty="0"/>
              <a:t>Scholarships: </a:t>
            </a:r>
          </a:p>
          <a:p>
            <a:pPr lvl="1"/>
            <a:r>
              <a:rPr lang="en-US" sz="2000" dirty="0"/>
              <a:t>Are there conditions for maintaining it?  </a:t>
            </a:r>
          </a:p>
          <a:p>
            <a:pPr lvl="1"/>
            <a:r>
              <a:rPr lang="en-US" sz="2000" dirty="0"/>
              <a:t>Is the scholarship for the first year only or renewable?</a:t>
            </a:r>
          </a:p>
          <a:p>
            <a:pPr marL="0" indent="0" algn="ctr">
              <a:spcBef>
                <a:spcPts val="1850"/>
              </a:spcBef>
              <a:buNone/>
            </a:pPr>
            <a:r>
              <a:rPr lang="en-US" sz="2400" b="1" dirty="0">
                <a:solidFill>
                  <a:srgbClr val="007299"/>
                </a:solidFill>
              </a:rPr>
              <a:t>Bottom Line: What are your out-of-pocket costs?</a:t>
            </a:r>
          </a:p>
        </p:txBody>
      </p:sp>
      <p:sp>
        <p:nvSpPr>
          <p:cNvPr id="4" name="Slide Number Placeholder 3">
            <a:extLst>
              <a:ext uri="{FF2B5EF4-FFF2-40B4-BE49-F238E27FC236}">
                <a16:creationId xmlns:a16="http://schemas.microsoft.com/office/drawing/2014/main" id="{407C8D4F-B594-5F41-95A1-699C95DC95B9}"/>
              </a:ext>
            </a:extLst>
          </p:cNvPr>
          <p:cNvSpPr>
            <a:spLocks noGrp="1"/>
          </p:cNvSpPr>
          <p:nvPr>
            <p:ph type="sldNum" sz="quarter" idx="12"/>
          </p:nvPr>
        </p:nvSpPr>
        <p:spPr/>
        <p:txBody>
          <a:bodyPr/>
          <a:lstStyle/>
          <a:p>
            <a:fld id="{3ECAA9F2-51A7-FA4F-B019-4D81CA3B727C}" type="slidenum">
              <a:rPr lang="en-US" smtClean="0"/>
              <a:pPr/>
              <a:t>32</a:t>
            </a:fld>
            <a:endParaRPr lang="en-US" dirty="0"/>
          </a:p>
        </p:txBody>
      </p:sp>
    </p:spTree>
    <p:extLst>
      <p:ext uri="{BB962C8B-B14F-4D97-AF65-F5344CB8AC3E}">
        <p14:creationId xmlns:p14="http://schemas.microsoft.com/office/powerpoint/2010/main" val="3080442431"/>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Comparing Packages</a:t>
            </a:r>
            <a:endParaRPr lang="en-US" dirty="0"/>
          </a:p>
        </p:txBody>
      </p:sp>
      <p:sp>
        <p:nvSpPr>
          <p:cNvPr id="6" name="Content Placeholder 5"/>
          <p:cNvSpPr>
            <a:spLocks noGrp="1"/>
          </p:cNvSpPr>
          <p:nvPr>
            <p:ph idx="1"/>
          </p:nvPr>
        </p:nvSpPr>
        <p:spPr/>
        <p:txBody>
          <a:bodyPr/>
          <a:lstStyle/>
          <a:p>
            <a:endParaRPr lang="en-US" dirty="0"/>
          </a:p>
        </p:txBody>
      </p:sp>
      <p:sp>
        <p:nvSpPr>
          <p:cNvPr id="2" name="Slide Number Placeholder 1">
            <a:extLst>
              <a:ext uri="{FF2B5EF4-FFF2-40B4-BE49-F238E27FC236}">
                <a16:creationId xmlns:a16="http://schemas.microsoft.com/office/drawing/2014/main" id="{39EA196A-C496-8A4A-A81D-4624B8AF9AC9}"/>
              </a:ext>
            </a:extLst>
          </p:cNvPr>
          <p:cNvSpPr>
            <a:spLocks noGrp="1"/>
          </p:cNvSpPr>
          <p:nvPr>
            <p:ph type="sldNum" sz="quarter" idx="12"/>
          </p:nvPr>
        </p:nvSpPr>
        <p:spPr/>
        <p:txBody>
          <a:bodyPr/>
          <a:lstStyle/>
          <a:p>
            <a:fld id="{3ECAA9F2-51A7-FA4F-B019-4D81CA3B727C}"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8177579"/>
              </p:ext>
            </p:extLst>
          </p:nvPr>
        </p:nvGraphicFramePr>
        <p:xfrm>
          <a:off x="533400" y="1447800"/>
          <a:ext cx="8081771" cy="4967744"/>
        </p:xfrm>
        <a:graphic>
          <a:graphicData uri="http://schemas.openxmlformats.org/drawingml/2006/table">
            <a:tbl>
              <a:tblPr firstRow="1" bandRow="1">
                <a:tableStyleId>{5940675A-B579-460E-94D1-54222C63F5DA}</a:tableStyleId>
              </a:tblPr>
              <a:tblGrid>
                <a:gridCol w="2390939">
                  <a:extLst>
                    <a:ext uri="{9D8B030D-6E8A-4147-A177-3AD203B41FA5}">
                      <a16:colId xmlns:a16="http://schemas.microsoft.com/office/drawing/2014/main" val="20000"/>
                    </a:ext>
                  </a:extLst>
                </a:gridCol>
                <a:gridCol w="1896944">
                  <a:extLst>
                    <a:ext uri="{9D8B030D-6E8A-4147-A177-3AD203B41FA5}">
                      <a16:colId xmlns:a16="http://schemas.microsoft.com/office/drawing/2014/main" val="20001"/>
                    </a:ext>
                  </a:extLst>
                </a:gridCol>
                <a:gridCol w="1896944">
                  <a:extLst>
                    <a:ext uri="{9D8B030D-6E8A-4147-A177-3AD203B41FA5}">
                      <a16:colId xmlns:a16="http://schemas.microsoft.com/office/drawing/2014/main" val="20002"/>
                    </a:ext>
                  </a:extLst>
                </a:gridCol>
                <a:gridCol w="1896944">
                  <a:extLst>
                    <a:ext uri="{9D8B030D-6E8A-4147-A177-3AD203B41FA5}">
                      <a16:colId xmlns:a16="http://schemas.microsoft.com/office/drawing/2014/main" val="20003"/>
                    </a:ext>
                  </a:extLst>
                </a:gridCol>
              </a:tblGrid>
              <a:tr h="446014">
                <a:tc>
                  <a:txBody>
                    <a:bodyPr/>
                    <a:lstStyle/>
                    <a:p>
                      <a:pPr algn="ctr"/>
                      <a:r>
                        <a:rPr lang="en-US" sz="1500" b="1" dirty="0">
                          <a:solidFill>
                            <a:schemeClr val="bg1"/>
                          </a:solidFill>
                          <a:latin typeface="Open Sans"/>
                          <a:cs typeface="Open Sans"/>
                        </a:rPr>
                        <a:t>Cost</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$20,000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$30,000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$50,000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EFC</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Arial"/>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mn-lt"/>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mn-lt"/>
                          <a:cs typeface="Arial"/>
                        </a:rPr>
                        <a:t>$ 3,000</a:t>
                      </a:r>
                    </a:p>
                  </a:txBody>
                  <a:tcPr marL="89203" marR="89203" marT="0" marB="0" anchor="ctr">
                    <a:lnL w="6350" cap="flat" cmpd="sng" algn="ctr">
                      <a:solidFill>
                        <a:prstClr val="white">
                          <a:lumMod val="50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7661">
                <a:tc>
                  <a:txBody>
                    <a:bodyPr/>
                    <a:lstStyle/>
                    <a:p>
                      <a:pPr algn="ctr"/>
                      <a:r>
                        <a:rPr lang="en-US" sz="1500" b="1" dirty="0">
                          <a:latin typeface="+mn-lt"/>
                          <a:cs typeface="Arial"/>
                        </a:rPr>
                        <a:t>Need</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prstClr val="black"/>
                          </a:solidFill>
                        </a:rPr>
                        <a:t>$17,000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0" dirty="0">
                          <a:solidFill>
                            <a:prstClr val="black"/>
                          </a:solidFill>
                        </a:rPr>
                        <a:t>$27,000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0" dirty="0">
                          <a:solidFill>
                            <a:prstClr val="black"/>
                          </a:solidFill>
                        </a:rPr>
                        <a:t>$47,000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7661">
                <a:tc>
                  <a:txBody>
                    <a:bodyPr/>
                    <a:lstStyle/>
                    <a:p>
                      <a:pPr algn="ctr"/>
                      <a:r>
                        <a:rPr lang="en-US" sz="1500" b="1" dirty="0">
                          <a:solidFill>
                            <a:schemeClr val="bg1"/>
                          </a:solidFill>
                          <a:latin typeface="+mn-lt"/>
                          <a:cs typeface="Arial"/>
                        </a:rPr>
                        <a:t>Free Money </a:t>
                      </a:r>
                      <a:endParaRPr lang="en-US" sz="1500" b="1" dirty="0">
                        <a:solidFill>
                          <a:schemeClr val="bg1"/>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bg1"/>
                          </a:solidFill>
                          <a:latin typeface="+mn-lt"/>
                          <a:cs typeface="Arial"/>
                        </a:rPr>
                        <a:t>$ 6,000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solidFill>
                  </a:tcPr>
                </a:tc>
                <a:tc>
                  <a:txBody>
                    <a:bodyPr/>
                    <a:lstStyle/>
                    <a:p>
                      <a:pPr algn="ctr"/>
                      <a:r>
                        <a:rPr lang="en-US" sz="1500" b="0" dirty="0">
                          <a:solidFill>
                            <a:schemeClr val="bg1"/>
                          </a:solidFill>
                          <a:latin typeface="+mn-lt"/>
                          <a:cs typeface="Arial"/>
                        </a:rPr>
                        <a:t>$ 8,000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bg1"/>
                          </a:solidFill>
                          <a:latin typeface="+mn-lt"/>
                          <a:cs typeface="Arial"/>
                        </a:rPr>
                        <a:t>$18,000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solidFill>
                  </a:tcPr>
                </a:tc>
                <a:extLst>
                  <a:ext uri="{0D108BD9-81ED-4DB2-BD59-A6C34878D82A}">
                    <a16:rowId xmlns:a16="http://schemas.microsoft.com/office/drawing/2014/main" val="10003"/>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mn-lt"/>
                          <a:cs typeface="Arial"/>
                        </a:rPr>
                        <a:t>Loans</a:t>
                      </a:r>
                      <a:endParaRPr lang="en-US" sz="1500" b="1" dirty="0">
                        <a:solidFill>
                          <a:srgbClr val="FFFFFF"/>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solidFill>
                  </a:tcPr>
                </a:tc>
                <a:tc>
                  <a:txBody>
                    <a:bodyPr/>
                    <a:lstStyle/>
                    <a:p>
                      <a:pPr algn="ctr"/>
                      <a:r>
                        <a:rPr lang="en-US" sz="1500" b="0" dirty="0">
                          <a:solidFill>
                            <a:srgbClr val="FFFFFF"/>
                          </a:solidFill>
                          <a:latin typeface="+mn-lt"/>
                          <a:cs typeface="Arial"/>
                        </a:rPr>
                        <a:t>$ 5,500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solidFill>
                  </a:tcPr>
                </a:tc>
                <a:tc>
                  <a:txBody>
                    <a:bodyPr/>
                    <a:lstStyle/>
                    <a:p>
                      <a:pPr algn="ctr"/>
                      <a:r>
                        <a:rPr lang="en-US" sz="1500" b="0" dirty="0">
                          <a:solidFill>
                            <a:srgbClr val="FFFFFF"/>
                          </a:solidFill>
                          <a:latin typeface="+mn-lt"/>
                          <a:cs typeface="Arial"/>
                        </a:rPr>
                        <a:t>$ 7,000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solidFill>
                  </a:tcPr>
                </a:tc>
                <a:tc>
                  <a:txBody>
                    <a:bodyPr/>
                    <a:lstStyle/>
                    <a:p>
                      <a:pPr algn="ctr"/>
                      <a:r>
                        <a:rPr lang="en-US" sz="1500" b="0" dirty="0">
                          <a:solidFill>
                            <a:srgbClr val="FFFFFF"/>
                          </a:solidFill>
                          <a:latin typeface="+mn-lt"/>
                          <a:cs typeface="Arial"/>
                        </a:rPr>
                        <a:t>$ 8,000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solidFill>
                  </a:tcPr>
                </a:tc>
                <a:extLst>
                  <a:ext uri="{0D108BD9-81ED-4DB2-BD59-A6C34878D82A}">
                    <a16:rowId xmlns:a16="http://schemas.microsoft.com/office/drawing/2014/main" val="10004"/>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mn-lt"/>
                          <a:cs typeface="Arial"/>
                        </a:rPr>
                        <a:t>Work-Study</a:t>
                      </a:r>
                      <a:endParaRPr lang="en-US" sz="1500" b="1" dirty="0">
                        <a:solidFill>
                          <a:srgbClr val="FFFFFF"/>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rgbClr val="FFFFFF"/>
                          </a:solidFill>
                          <a:latin typeface="+mn-lt"/>
                          <a:cs typeface="Arial"/>
                        </a:rPr>
                        <a:t>$ 0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rgbClr val="FFFFFF"/>
                          </a:solidFill>
                          <a:latin typeface="+mn-lt"/>
                          <a:cs typeface="Arial"/>
                        </a:rPr>
                        <a:t>$ 2,000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solidFill>
                  </a:tcPr>
                </a:tc>
                <a:tc>
                  <a:txBody>
                    <a:bodyPr/>
                    <a:lstStyle/>
                    <a:p>
                      <a:pPr algn="ctr"/>
                      <a:r>
                        <a:rPr lang="en-US" sz="1500" b="0" dirty="0">
                          <a:solidFill>
                            <a:srgbClr val="FFFFFF"/>
                          </a:solidFill>
                          <a:latin typeface="+mn-lt"/>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solidFill>
                  </a:tcPr>
                </a:tc>
                <a:extLst>
                  <a:ext uri="{0D108BD9-81ED-4DB2-BD59-A6C34878D82A}">
                    <a16:rowId xmlns:a16="http://schemas.microsoft.com/office/drawing/2014/main" val="10005"/>
                  </a:ext>
                </a:extLst>
              </a:tr>
              <a:tr h="622186">
                <a:tc>
                  <a:txBody>
                    <a:bodyPr/>
                    <a:lstStyle/>
                    <a:p>
                      <a:pPr algn="ctr"/>
                      <a:r>
                        <a:rPr lang="en-US" sz="1500" b="1" dirty="0">
                          <a:latin typeface="+mn-lt"/>
                          <a:cs typeface="Arial"/>
                        </a:rPr>
                        <a:t>TOTAL AID</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1" dirty="0">
                          <a:solidFill>
                            <a:prstClr val="black"/>
                          </a:solidFill>
                        </a:rPr>
                        <a:t>$11,500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$17,000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$29,000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7661">
                <a:tc>
                  <a:txBody>
                    <a:bodyPr/>
                    <a:lstStyle/>
                    <a:p>
                      <a:pPr algn="ctr"/>
                      <a:endParaRPr lang="en-US" sz="1500" b="0"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2D6831">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2D6831">
                        <a:alpha val="15000"/>
                      </a:srgbClr>
                    </a:solidFill>
                  </a:tcPr>
                </a:tc>
                <a:tc>
                  <a:txBody>
                    <a:bodyPr/>
                    <a:lstStyle/>
                    <a:p>
                      <a:pPr algn="ct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2D6831">
                        <a:alpha val="1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2D6831">
                        <a:alpha val="15000"/>
                      </a:srgbClr>
                    </a:solidFill>
                  </a:tcPr>
                </a:tc>
                <a:extLst>
                  <a:ext uri="{0D108BD9-81ED-4DB2-BD59-A6C34878D82A}">
                    <a16:rowId xmlns:a16="http://schemas.microsoft.com/office/drawing/2014/main" val="10007"/>
                  </a:ext>
                </a:extLst>
              </a:tr>
              <a:tr h="618893">
                <a:tc>
                  <a:txBody>
                    <a:bodyPr/>
                    <a:lstStyle/>
                    <a:p>
                      <a:pPr algn="ctr"/>
                      <a:r>
                        <a:rPr lang="en-US" sz="1500" b="1">
                          <a:latin typeface="+mn-lt"/>
                          <a:cs typeface="Arial"/>
                        </a:rPr>
                        <a:t>Gap = </a:t>
                      </a:r>
                      <a:br>
                        <a:rPr lang="en-US" sz="1500" b="1">
                          <a:latin typeface="+mn-lt"/>
                          <a:cs typeface="Arial"/>
                        </a:rPr>
                      </a:br>
                      <a:r>
                        <a:rPr lang="en-US" sz="1500" b="1">
                          <a:latin typeface="+mn-lt"/>
                          <a:cs typeface="Arial"/>
                        </a:rPr>
                        <a:t>(</a:t>
                      </a:r>
                      <a:r>
                        <a:rPr lang="en-US" sz="1500" b="1" dirty="0">
                          <a:latin typeface="+mn-lt"/>
                          <a:cs typeface="Arial"/>
                        </a:rPr>
                        <a:t>Cost – Aid) </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latin typeface="+mn-lt"/>
                          <a:cs typeface="Arial"/>
                        </a:rPr>
                        <a:t>$ 8,500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algn="ctr"/>
                      <a:r>
                        <a:rPr lang="en-US" sz="1500" b="1" dirty="0">
                          <a:solidFill>
                            <a:schemeClr val="tx2"/>
                          </a:solidFill>
                          <a:latin typeface="+mn-lt"/>
                          <a:cs typeface="Arial"/>
                        </a:rPr>
                        <a:t>$13,000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latin typeface="+mn-lt"/>
                          <a:cs typeface="Arial"/>
                        </a:rPr>
                        <a:t>$21,000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946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mn-lt"/>
                          <a:cs typeface="Arial"/>
                        </a:rPr>
                        <a:t>Actual Cont. = </a:t>
                      </a:r>
                      <a:br>
                        <a:rPr lang="en-US" sz="1500" b="1" dirty="0">
                          <a:solidFill>
                            <a:srgbClr val="FFFFFF"/>
                          </a:solidFill>
                          <a:latin typeface="+mn-lt"/>
                          <a:cs typeface="Arial"/>
                        </a:rPr>
                      </a:br>
                      <a:r>
                        <a:rPr lang="en-US" sz="1500" b="0" dirty="0">
                          <a:solidFill>
                            <a:srgbClr val="FFFFFF"/>
                          </a:solidFill>
                          <a:latin typeface="+mn-lt"/>
                          <a:cs typeface="Arial"/>
                        </a:rPr>
                        <a:t>(Cost – Free $) </a:t>
                      </a:r>
                      <a:endParaRPr lang="en-US" sz="1500" b="0" dirty="0">
                        <a:solidFill>
                          <a:srgbClr val="FFFFFF"/>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B22134"/>
                    </a:solidFill>
                  </a:tcPr>
                </a:tc>
                <a:tc>
                  <a:txBody>
                    <a:bodyPr/>
                    <a:lstStyle/>
                    <a:p>
                      <a:pPr algn="ctr"/>
                      <a:r>
                        <a:rPr lang="en-US" sz="1500" b="1" dirty="0">
                          <a:solidFill>
                            <a:srgbClr val="FFFFFF"/>
                          </a:solidFill>
                          <a:latin typeface="+mn-lt"/>
                          <a:cs typeface="Arial"/>
                        </a:rPr>
                        <a:t>$14,000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B22134"/>
                    </a:solidFill>
                  </a:tcPr>
                </a:tc>
                <a:tc>
                  <a:txBody>
                    <a:bodyPr/>
                    <a:lstStyle/>
                    <a:p>
                      <a:pPr algn="ctr"/>
                      <a:r>
                        <a:rPr lang="en-US" sz="1500" b="1" dirty="0">
                          <a:solidFill>
                            <a:srgbClr val="FFFFFF"/>
                          </a:solidFill>
                          <a:latin typeface="+mn-lt"/>
                          <a:cs typeface="Arial"/>
                        </a:rPr>
                        <a:t>$22,000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B22134"/>
                    </a:solidFill>
                  </a:tcPr>
                </a:tc>
                <a:tc>
                  <a:txBody>
                    <a:bodyPr/>
                    <a:lstStyle/>
                    <a:p>
                      <a:pPr algn="ctr"/>
                      <a:r>
                        <a:rPr lang="en-US" sz="1500" b="1" dirty="0">
                          <a:solidFill>
                            <a:srgbClr val="FFFFFF"/>
                          </a:solidFill>
                          <a:latin typeface="+mn-lt"/>
                          <a:cs typeface="Arial"/>
                        </a:rPr>
                        <a:t>$32,000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B22134"/>
                    </a:solidFill>
                  </a:tcPr>
                </a:tc>
                <a:extLst>
                  <a:ext uri="{0D108BD9-81ED-4DB2-BD59-A6C34878D82A}">
                    <a16:rowId xmlns:a16="http://schemas.microsoft.com/office/drawing/2014/main" val="10009"/>
                  </a:ext>
                </a:extLst>
              </a:tr>
            </a:tbl>
          </a:graphicData>
        </a:graphic>
      </p:graphicFrame>
      <p:sp>
        <p:nvSpPr>
          <p:cNvPr id="7" name="Rectangle 6"/>
          <p:cNvSpPr/>
          <p:nvPr/>
        </p:nvSpPr>
        <p:spPr>
          <a:xfrm>
            <a:off x="76200" y="6477000"/>
            <a:ext cx="9144000" cy="338554"/>
          </a:xfrm>
          <a:prstGeom prst="rect">
            <a:avLst/>
          </a:prstGeom>
        </p:spPr>
        <p:txBody>
          <a:bodyPr wrap="square">
            <a:spAutoFit/>
          </a:bodyPr>
          <a:lstStyle/>
          <a:p>
            <a:pPr lvl="1" algn="ctr"/>
            <a:r>
              <a:rPr lang="en-US" sz="1600" dirty="0"/>
              <a:t>What happens if there is a gap and all costs are not covered?</a:t>
            </a:r>
          </a:p>
        </p:txBody>
      </p:sp>
    </p:spTree>
    <p:extLst>
      <p:ext uri="{BB962C8B-B14F-4D97-AF65-F5344CB8AC3E}">
        <p14:creationId xmlns:p14="http://schemas.microsoft.com/office/powerpoint/2010/main" val="14603986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609600"/>
            <a:ext cx="4800600" cy="762000"/>
          </a:xfrm>
        </p:spPr>
        <p:txBody>
          <a:bodyPr>
            <a:normAutofit/>
          </a:bodyPr>
          <a:lstStyle/>
          <a:p>
            <a:r>
              <a:rPr lang="en-US" dirty="0"/>
              <a:t>Be a Smart Borrower</a:t>
            </a:r>
          </a:p>
        </p:txBody>
      </p:sp>
      <p:sp>
        <p:nvSpPr>
          <p:cNvPr id="10" name="Content Placeholder 2"/>
          <p:cNvSpPr>
            <a:spLocks noGrp="1"/>
          </p:cNvSpPr>
          <p:nvPr>
            <p:ph idx="1"/>
          </p:nvPr>
        </p:nvSpPr>
        <p:spPr>
          <a:xfrm>
            <a:off x="76200" y="1371600"/>
            <a:ext cx="9067800" cy="5486399"/>
          </a:xfrm>
        </p:spPr>
        <p:txBody>
          <a:bodyPr>
            <a:normAutofit/>
          </a:bodyPr>
          <a:lstStyle/>
          <a:p>
            <a:pPr>
              <a:lnSpc>
                <a:spcPct val="100000"/>
              </a:lnSpc>
            </a:pPr>
            <a:r>
              <a:rPr lang="en-US" sz="2000" dirty="0"/>
              <a:t>Exhaust all free financial aid options before borrowing student loans</a:t>
            </a:r>
          </a:p>
          <a:p>
            <a:pPr>
              <a:lnSpc>
                <a:spcPct val="100000"/>
              </a:lnSpc>
            </a:pPr>
            <a:r>
              <a:rPr lang="en-US" sz="2000" dirty="0"/>
              <a:t>Seek federal student loans before private student loans</a:t>
            </a:r>
          </a:p>
          <a:p>
            <a:pPr>
              <a:lnSpc>
                <a:spcPct val="100000"/>
              </a:lnSpc>
            </a:pPr>
            <a:r>
              <a:rPr lang="en-US" sz="2000" dirty="0"/>
              <a:t>Only borrower the amount needed (loans must be repaid)</a:t>
            </a:r>
          </a:p>
          <a:p>
            <a:pPr>
              <a:lnSpc>
                <a:spcPct val="100000"/>
              </a:lnSpc>
            </a:pPr>
            <a:r>
              <a:rPr lang="en-US" sz="2000" dirty="0"/>
              <a:t>Do your research!</a:t>
            </a:r>
          </a:p>
          <a:p>
            <a:endParaRPr lang="en-US" sz="800" dirty="0"/>
          </a:p>
          <a:p>
            <a:r>
              <a:rPr lang="en-US" sz="1800" b="1" dirty="0"/>
              <a:t>MySmartBorrowing.org: </a:t>
            </a:r>
            <a:r>
              <a:rPr lang="en-US" sz="1800" dirty="0"/>
              <a:t>An interactive, online tool created by PHEAA that helps students and families:</a:t>
            </a:r>
          </a:p>
          <a:p>
            <a:pPr marL="640080" lvl="1"/>
            <a:r>
              <a:rPr lang="en-US" sz="1800" dirty="0"/>
              <a:t>Estimate career, salaries &amp; college tuition</a:t>
            </a:r>
          </a:p>
          <a:p>
            <a:pPr marL="640080" lvl="1"/>
            <a:r>
              <a:rPr lang="en-US" sz="1800" dirty="0"/>
              <a:t>View the impact of savings on overall cost</a:t>
            </a:r>
          </a:p>
          <a:p>
            <a:pPr marL="640080" lvl="1"/>
            <a:r>
              <a:rPr lang="en-US" sz="1800" dirty="0"/>
              <a:t>Calculate loan repayment</a:t>
            </a:r>
          </a:p>
          <a:p>
            <a:pPr marL="640080" lvl="1"/>
            <a:r>
              <a:rPr lang="en-US" sz="1800" dirty="0"/>
              <a:t>Avoid borrowing too much money</a:t>
            </a:r>
          </a:p>
          <a:p>
            <a:pPr>
              <a:lnSpc>
                <a:spcPct val="100000"/>
              </a:lnSpc>
            </a:pPr>
            <a:endParaRPr lang="en-US" dirty="0"/>
          </a:p>
          <a:p>
            <a:endParaRPr lang="en-US" dirty="0"/>
          </a:p>
        </p:txBody>
      </p:sp>
      <p:grpSp>
        <p:nvGrpSpPr>
          <p:cNvPr id="5" name="Group 4"/>
          <p:cNvGrpSpPr/>
          <p:nvPr/>
        </p:nvGrpSpPr>
        <p:grpSpPr>
          <a:xfrm>
            <a:off x="5322599" y="4007783"/>
            <a:ext cx="3643375" cy="2621617"/>
            <a:chOff x="1111636" y="3030730"/>
            <a:chExt cx="7315743" cy="3012718"/>
          </a:xfrm>
        </p:grpSpPr>
        <p:pic>
          <p:nvPicPr>
            <p:cNvPr id="6" name="Picture 5"/>
            <p:cNvPicPr>
              <a:picLocks noChangeAspect="1"/>
            </p:cNvPicPr>
            <p:nvPr/>
          </p:nvPicPr>
          <p:blipFill>
            <a:blip r:embed="rId2"/>
            <a:stretch>
              <a:fillRect/>
            </a:stretch>
          </p:blipFill>
          <p:spPr>
            <a:xfrm>
              <a:off x="1111636" y="3068012"/>
              <a:ext cx="1360219" cy="1198836"/>
            </a:xfrm>
            <a:prstGeom prst="rect">
              <a:avLst/>
            </a:prstGeom>
          </p:spPr>
        </p:pic>
        <p:pic>
          <p:nvPicPr>
            <p:cNvPr id="7" name="Picture 6"/>
            <p:cNvPicPr>
              <a:picLocks noChangeAspect="1"/>
            </p:cNvPicPr>
            <p:nvPr/>
          </p:nvPicPr>
          <p:blipFill>
            <a:blip r:embed="rId3"/>
            <a:stretch>
              <a:fillRect/>
            </a:stretch>
          </p:blipFill>
          <p:spPr>
            <a:xfrm>
              <a:off x="1111636" y="4844612"/>
              <a:ext cx="1360219" cy="1198836"/>
            </a:xfrm>
            <a:prstGeom prst="rect">
              <a:avLst/>
            </a:prstGeom>
          </p:spPr>
        </p:pic>
        <p:pic>
          <p:nvPicPr>
            <p:cNvPr id="8" name="Picture 7"/>
            <p:cNvPicPr>
              <a:picLocks noChangeAspect="1"/>
            </p:cNvPicPr>
            <p:nvPr/>
          </p:nvPicPr>
          <p:blipFill>
            <a:blip r:embed="rId4"/>
            <a:stretch>
              <a:fillRect/>
            </a:stretch>
          </p:blipFill>
          <p:spPr>
            <a:xfrm>
              <a:off x="4755011" y="3030730"/>
              <a:ext cx="1360219" cy="1198836"/>
            </a:xfrm>
            <a:prstGeom prst="rect">
              <a:avLst/>
            </a:prstGeom>
          </p:spPr>
        </p:pic>
        <p:pic>
          <p:nvPicPr>
            <p:cNvPr id="11" name="Picture 10"/>
            <p:cNvPicPr>
              <a:picLocks noChangeAspect="1"/>
            </p:cNvPicPr>
            <p:nvPr/>
          </p:nvPicPr>
          <p:blipFill>
            <a:blip r:embed="rId5"/>
            <a:stretch>
              <a:fillRect/>
            </a:stretch>
          </p:blipFill>
          <p:spPr>
            <a:xfrm>
              <a:off x="4755011" y="4844612"/>
              <a:ext cx="1360219" cy="1198836"/>
            </a:xfrm>
            <a:prstGeom prst="rect">
              <a:avLst/>
            </a:prstGeom>
          </p:spPr>
        </p:pic>
        <p:sp>
          <p:nvSpPr>
            <p:cNvPr id="12" name="TextBox 11"/>
            <p:cNvSpPr txBox="1"/>
            <p:nvPr/>
          </p:nvSpPr>
          <p:spPr>
            <a:xfrm>
              <a:off x="2367668" y="3259330"/>
              <a:ext cx="2403929" cy="672014"/>
            </a:xfrm>
            <a:prstGeom prst="rect">
              <a:avLst/>
            </a:prstGeom>
            <a:noFill/>
          </p:spPr>
          <p:txBody>
            <a:bodyPr wrap="square" rtlCol="0">
              <a:spAutoFit/>
            </a:bodyPr>
            <a:lstStyle/>
            <a:p>
              <a:r>
                <a:rPr lang="en-US" sz="1600" b="1" dirty="0">
                  <a:solidFill>
                    <a:schemeClr val="tx2"/>
                  </a:solidFill>
                </a:rPr>
                <a:t>Select a </a:t>
              </a:r>
              <a:br>
                <a:rPr lang="en-US" sz="1600" b="1" dirty="0">
                  <a:solidFill>
                    <a:schemeClr val="tx2"/>
                  </a:solidFill>
                </a:rPr>
              </a:br>
              <a:r>
                <a:rPr lang="en-US" sz="1600" b="1" dirty="0">
                  <a:solidFill>
                    <a:schemeClr val="tx2"/>
                  </a:solidFill>
                </a:rPr>
                <a:t>Career</a:t>
              </a:r>
            </a:p>
          </p:txBody>
        </p:sp>
        <p:sp>
          <p:nvSpPr>
            <p:cNvPr id="13" name="TextBox 12"/>
            <p:cNvSpPr txBox="1"/>
            <p:nvPr/>
          </p:nvSpPr>
          <p:spPr>
            <a:xfrm>
              <a:off x="2367668" y="5052849"/>
              <a:ext cx="2403929" cy="672014"/>
            </a:xfrm>
            <a:prstGeom prst="rect">
              <a:avLst/>
            </a:prstGeom>
            <a:noFill/>
          </p:spPr>
          <p:txBody>
            <a:bodyPr wrap="square" rtlCol="0">
              <a:spAutoFit/>
            </a:bodyPr>
            <a:lstStyle/>
            <a:p>
              <a:r>
                <a:rPr lang="en-US" sz="1600" b="1" dirty="0">
                  <a:solidFill>
                    <a:schemeClr val="tx2"/>
                  </a:solidFill>
                </a:rPr>
                <a:t>Select a School</a:t>
              </a:r>
            </a:p>
          </p:txBody>
        </p:sp>
        <p:sp>
          <p:nvSpPr>
            <p:cNvPr id="14" name="TextBox 13"/>
            <p:cNvSpPr txBox="1"/>
            <p:nvPr/>
          </p:nvSpPr>
          <p:spPr>
            <a:xfrm>
              <a:off x="6023450" y="3224048"/>
              <a:ext cx="2403929" cy="672014"/>
            </a:xfrm>
            <a:prstGeom prst="rect">
              <a:avLst/>
            </a:prstGeom>
            <a:noFill/>
          </p:spPr>
          <p:txBody>
            <a:bodyPr wrap="square" rtlCol="0">
              <a:spAutoFit/>
            </a:bodyPr>
            <a:lstStyle/>
            <a:p>
              <a:r>
                <a:rPr lang="en-US" sz="1600" b="1" dirty="0">
                  <a:solidFill>
                    <a:schemeClr val="tx2"/>
                  </a:solidFill>
                </a:rPr>
                <a:t>Factor in Savings</a:t>
              </a:r>
            </a:p>
          </p:txBody>
        </p:sp>
        <p:sp>
          <p:nvSpPr>
            <p:cNvPr id="15" name="TextBox 14"/>
            <p:cNvSpPr txBox="1"/>
            <p:nvPr/>
          </p:nvSpPr>
          <p:spPr>
            <a:xfrm>
              <a:off x="6023450" y="5248810"/>
              <a:ext cx="2403929" cy="672014"/>
            </a:xfrm>
            <a:prstGeom prst="rect">
              <a:avLst/>
            </a:prstGeom>
            <a:noFill/>
          </p:spPr>
          <p:txBody>
            <a:bodyPr wrap="square" rtlCol="0">
              <a:spAutoFit/>
            </a:bodyPr>
            <a:lstStyle/>
            <a:p>
              <a:r>
                <a:rPr lang="en-US" sz="1600" b="1" dirty="0">
                  <a:solidFill>
                    <a:schemeClr val="tx2"/>
                  </a:solidFill>
                </a:rPr>
                <a:t>Get Results</a:t>
              </a:r>
            </a:p>
          </p:txBody>
        </p:sp>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733425"/>
            <a:ext cx="4262824"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72661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Types of Federal Student Loans</a:t>
            </a:r>
          </a:p>
        </p:txBody>
      </p:sp>
      <p:sp>
        <p:nvSpPr>
          <p:cNvPr id="4" name="Content Placeholder 2"/>
          <p:cNvSpPr>
            <a:spLocks noGrp="1"/>
          </p:cNvSpPr>
          <p:nvPr>
            <p:ph idx="1"/>
          </p:nvPr>
        </p:nvSpPr>
        <p:spPr/>
        <p:txBody>
          <a:bodyPr>
            <a:normAutofit/>
          </a:bodyPr>
          <a:lstStyle/>
          <a:p>
            <a:r>
              <a:rPr lang="en-US" dirty="0"/>
              <a:t>Undergraduate Students</a:t>
            </a:r>
          </a:p>
          <a:p>
            <a:pPr lvl="1"/>
            <a:r>
              <a:rPr lang="en-US" dirty="0"/>
              <a:t>Subsidized </a:t>
            </a:r>
          </a:p>
          <a:p>
            <a:pPr lvl="1"/>
            <a:r>
              <a:rPr lang="en-US" dirty="0"/>
              <a:t>Unsubsidized  </a:t>
            </a:r>
          </a:p>
          <a:p>
            <a:r>
              <a:rPr lang="en-US" dirty="0"/>
              <a:t>Graduate Students</a:t>
            </a:r>
          </a:p>
          <a:p>
            <a:pPr lvl="1"/>
            <a:r>
              <a:rPr lang="en-US" dirty="0"/>
              <a:t>Unsubsidized  </a:t>
            </a:r>
          </a:p>
          <a:p>
            <a:pPr lvl="1"/>
            <a:r>
              <a:rPr lang="en-US" dirty="0"/>
              <a:t>Grad PLUS Loan </a:t>
            </a:r>
          </a:p>
          <a:p>
            <a:r>
              <a:rPr lang="en-US" dirty="0"/>
              <a:t>Parents</a:t>
            </a:r>
          </a:p>
          <a:p>
            <a:pPr lvl="1"/>
            <a:r>
              <a:rPr lang="en-US" dirty="0"/>
              <a:t>PLUS Loan</a:t>
            </a:r>
          </a:p>
        </p:txBody>
      </p:sp>
      <p:sp>
        <p:nvSpPr>
          <p:cNvPr id="2" name="Slide Number Placeholder 1">
            <a:extLst>
              <a:ext uri="{FF2B5EF4-FFF2-40B4-BE49-F238E27FC236}">
                <a16:creationId xmlns:a16="http://schemas.microsoft.com/office/drawing/2014/main" id="{D279E1C5-1F8B-EB48-9C45-A0A10B2D0459}"/>
              </a:ext>
            </a:extLst>
          </p:cNvPr>
          <p:cNvSpPr>
            <a:spLocks noGrp="1"/>
          </p:cNvSpPr>
          <p:nvPr>
            <p:ph type="sldNum" sz="quarter" idx="12"/>
          </p:nvPr>
        </p:nvSpPr>
        <p:spPr/>
        <p:txBody>
          <a:bodyPr/>
          <a:lstStyle/>
          <a:p>
            <a:fld id="{3ECAA9F2-51A7-FA4F-B019-4D81CA3B727C}" type="slidenum">
              <a:rPr lang="en-US" smtClean="0"/>
              <a:pPr/>
              <a:t>35</a:t>
            </a:fld>
            <a:endParaRPr lang="en-US" dirty="0"/>
          </a:p>
        </p:txBody>
      </p:sp>
    </p:spTree>
    <p:extLst>
      <p:ext uri="{BB962C8B-B14F-4D97-AF65-F5344CB8AC3E}">
        <p14:creationId xmlns:p14="http://schemas.microsoft.com/office/powerpoint/2010/main" val="639187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47486" y="168203"/>
            <a:ext cx="7886700" cy="1325563"/>
          </a:xfrm>
        </p:spPr>
        <p:txBody>
          <a:bodyPr>
            <a:normAutofit/>
          </a:bodyPr>
          <a:lstStyle/>
          <a:p>
            <a:r>
              <a:rPr lang="en-US" dirty="0"/>
              <a:t>Federal Direct Stafford Loan Borrowing Limits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88986207"/>
              </p:ext>
            </p:extLst>
          </p:nvPr>
        </p:nvGraphicFramePr>
        <p:xfrm>
          <a:off x="304800" y="1600199"/>
          <a:ext cx="8382000" cy="4876801"/>
        </p:xfrm>
        <a:graphic>
          <a:graphicData uri="http://schemas.openxmlformats.org/drawingml/2006/table">
            <a:tbl>
              <a:tblPr firstRow="1" bandRow="1">
                <a:tableStyleId>{5940675A-B579-460E-94D1-54222C63F5DA}</a:tableStyleId>
              </a:tblPr>
              <a:tblGrid>
                <a:gridCol w="1360246">
                  <a:extLst>
                    <a:ext uri="{9D8B030D-6E8A-4147-A177-3AD203B41FA5}">
                      <a16:colId xmlns:a16="http://schemas.microsoft.com/office/drawing/2014/main" val="20000"/>
                    </a:ext>
                  </a:extLst>
                </a:gridCol>
                <a:gridCol w="1751107">
                  <a:extLst>
                    <a:ext uri="{9D8B030D-6E8A-4147-A177-3AD203B41FA5}">
                      <a16:colId xmlns:a16="http://schemas.microsoft.com/office/drawing/2014/main" val="20001"/>
                    </a:ext>
                  </a:extLst>
                </a:gridCol>
                <a:gridCol w="2942314">
                  <a:extLst>
                    <a:ext uri="{9D8B030D-6E8A-4147-A177-3AD203B41FA5}">
                      <a16:colId xmlns:a16="http://schemas.microsoft.com/office/drawing/2014/main" val="20002"/>
                    </a:ext>
                  </a:extLst>
                </a:gridCol>
                <a:gridCol w="2328333">
                  <a:extLst>
                    <a:ext uri="{9D8B030D-6E8A-4147-A177-3AD203B41FA5}">
                      <a16:colId xmlns:a16="http://schemas.microsoft.com/office/drawing/2014/main" val="20003"/>
                    </a:ext>
                  </a:extLst>
                </a:gridCol>
              </a:tblGrid>
              <a:tr h="614107">
                <a:tc gridSpan="3">
                  <a:txBody>
                    <a:bodyPr/>
                    <a:lstStyle/>
                    <a:p>
                      <a:pPr algn="ctr"/>
                      <a:r>
                        <a:rPr lang="en-US" sz="1600" b="1" dirty="0">
                          <a:solidFill>
                            <a:srgbClr val="FFFFFF"/>
                          </a:solidFill>
                        </a:rPr>
                        <a:t>Undergraduate Students</a:t>
                      </a:r>
                    </a:p>
                  </a:txBody>
                  <a:tcPr marL="32869" marR="32869"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299"/>
                    </a:solidFill>
                  </a:tcPr>
                </a:tc>
                <a:tc hMerge="1">
                  <a:txBody>
                    <a:bodyPr/>
                    <a:lstStyle/>
                    <a:p>
                      <a:pPr algn="ctr"/>
                      <a:endParaRPr lang="en-US" sz="1200" b="1" dirty="0">
                        <a:solidFill>
                          <a:schemeClr val="bg1"/>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2"/>
                    </a:solidFill>
                  </a:tcPr>
                </a:tc>
                <a:tc hMerge="1">
                  <a:txBody>
                    <a:bodyPr/>
                    <a:lstStyle/>
                    <a:p>
                      <a:pPr algn="ctr"/>
                      <a:endParaRPr lang="en-US" sz="1200" b="1" dirty="0">
                        <a:solidFill>
                          <a:schemeClr val="bg1"/>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Graduate Students</a:t>
                      </a:r>
                    </a:p>
                  </a:txBody>
                  <a:tcPr marL="32869" marR="32869"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299"/>
                    </a:solidFill>
                  </a:tcPr>
                </a:tc>
                <a:extLst>
                  <a:ext uri="{0D108BD9-81ED-4DB2-BD59-A6C34878D82A}">
                    <a16:rowId xmlns:a16="http://schemas.microsoft.com/office/drawing/2014/main" val="10000"/>
                  </a:ext>
                </a:extLst>
              </a:tr>
              <a:tr h="821298">
                <a:tc>
                  <a:txBody>
                    <a:bodyPr/>
                    <a:lstStyle/>
                    <a:p>
                      <a:pPr algn="l"/>
                      <a:r>
                        <a:rPr lang="en-US" sz="1200" dirty="0">
                          <a:latin typeface="Arial"/>
                          <a:cs typeface="Arial"/>
                        </a:rPr>
                        <a:t>Annual Limits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latin typeface="Arial"/>
                          <a:cs typeface="Arial"/>
                        </a:rPr>
                        <a:t>Dependent Students</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latin typeface="Arial"/>
                          <a:cs typeface="Arial"/>
                        </a:rPr>
                        <a:t>Independent or</a:t>
                      </a:r>
                      <a:r>
                        <a:rPr lang="en-US" sz="1200" baseline="0" dirty="0">
                          <a:latin typeface="Arial"/>
                          <a:cs typeface="Arial"/>
                        </a:rPr>
                        <a:t> dependent students whose parents are unable to borrow a </a:t>
                      </a:r>
                      <a:br>
                        <a:rPr lang="en-US" sz="1200" baseline="0" dirty="0">
                          <a:latin typeface="Arial"/>
                          <a:cs typeface="Arial"/>
                        </a:rPr>
                      </a:br>
                      <a:r>
                        <a:rPr lang="en-US" sz="1200" baseline="0" dirty="0">
                          <a:latin typeface="Arial"/>
                          <a:cs typeface="Arial"/>
                        </a:rPr>
                        <a:t>PLUS Loan</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t>Graduate or </a:t>
                      </a:r>
                      <a:br>
                        <a:rPr lang="en-US" sz="1200" dirty="0"/>
                      </a:br>
                      <a:r>
                        <a:rPr lang="en-US" sz="1200" dirty="0"/>
                        <a:t>Professional Studies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extLst>
                  <a:ext uri="{0D108BD9-81ED-4DB2-BD59-A6C34878D82A}">
                    <a16:rowId xmlns:a16="http://schemas.microsoft.com/office/drawing/2014/main" val="10001"/>
                  </a:ext>
                </a:extLst>
              </a:tr>
              <a:tr h="860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1</a:t>
                      </a:r>
                      <a:r>
                        <a:rPr lang="en-US" sz="1200" b="1" baseline="30000" dirty="0">
                          <a:latin typeface="Arial"/>
                          <a:cs typeface="Arial"/>
                        </a:rPr>
                        <a:t>st</a:t>
                      </a:r>
                      <a:r>
                        <a:rPr lang="en-US" sz="1200" b="1" dirty="0">
                          <a:latin typeface="Arial"/>
                          <a:cs typeface="Arial"/>
                        </a:rPr>
                        <a:t> Year</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$5,500 </a:t>
                      </a:r>
                      <a:r>
                        <a:rPr lang="en-US" sz="1200" dirty="0">
                          <a:latin typeface="Arial"/>
                          <a:cs typeface="Arial"/>
                        </a:rPr>
                        <a:t>Total</a:t>
                      </a:r>
                    </a:p>
                    <a:p>
                      <a:r>
                        <a:rPr lang="en-US" sz="1200" dirty="0">
                          <a:latin typeface="Arial"/>
                          <a:cs typeface="Arial"/>
                        </a:rPr>
                        <a:t>No more than $3,500</a:t>
                      </a:r>
                      <a:r>
                        <a:rPr lang="en-US" sz="1200" baseline="0" dirty="0">
                          <a:latin typeface="Arial"/>
                          <a:cs typeface="Arial"/>
                        </a:rPr>
                        <a:t> may 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$9,500 </a:t>
                      </a:r>
                      <a:r>
                        <a:rPr lang="en-US" sz="1200" dirty="0">
                          <a:latin typeface="Arial"/>
                          <a:cs typeface="Arial"/>
                        </a:rPr>
                        <a:t>Total</a:t>
                      </a:r>
                    </a:p>
                    <a:p>
                      <a:r>
                        <a:rPr lang="en-US" sz="1200" dirty="0">
                          <a:latin typeface="Arial"/>
                          <a:cs typeface="Arial"/>
                        </a:rPr>
                        <a:t>No more than $3,500 may </a:t>
                      </a:r>
                      <a:br>
                        <a:rPr lang="en-US" sz="1200" dirty="0">
                          <a:latin typeface="Arial"/>
                          <a:cs typeface="Arial"/>
                        </a:rPr>
                      </a:br>
                      <a:r>
                        <a:rPr lang="en-US" sz="1200" dirty="0">
                          <a:latin typeface="Arial"/>
                          <a:cs typeface="Arial"/>
                        </a:rPr>
                        <a:t>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rowSpan="3">
                  <a:txBody>
                    <a:bodyPr/>
                    <a:lstStyle/>
                    <a:p>
                      <a:r>
                        <a:rPr lang="en-US" sz="1200" b="1" dirty="0"/>
                        <a:t>$20,500 </a:t>
                      </a:r>
                      <a:r>
                        <a:rPr lang="en-US" sz="1200" dirty="0"/>
                        <a:t>each academic year </a:t>
                      </a:r>
                    </a:p>
                    <a:p>
                      <a:r>
                        <a:rPr lang="en-US" sz="1200" dirty="0"/>
                        <a:t>Graduate / Professional students are no longer eligible for subsidized loans</a:t>
                      </a:r>
                      <a:endParaRPr lang="en-US" sz="1200" dirty="0">
                        <a:solidFill>
                          <a:schemeClr val="tx2"/>
                        </a:solidFill>
                        <a:latin typeface="Arial"/>
                        <a:cs typeface="Arial"/>
                      </a:endParaRP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extLst>
                  <a:ext uri="{0D108BD9-81ED-4DB2-BD59-A6C34878D82A}">
                    <a16:rowId xmlns:a16="http://schemas.microsoft.com/office/drawing/2014/main" val="10002"/>
                  </a:ext>
                </a:extLst>
              </a:tr>
              <a:tr h="860349">
                <a:tc>
                  <a:txBody>
                    <a:bodyPr/>
                    <a:lstStyle/>
                    <a:p>
                      <a:pPr algn="l"/>
                      <a:r>
                        <a:rPr lang="en-US" sz="1200" b="1" dirty="0">
                          <a:latin typeface="Arial"/>
                          <a:cs typeface="Arial"/>
                        </a:rPr>
                        <a:t>2</a:t>
                      </a:r>
                      <a:r>
                        <a:rPr lang="en-US" sz="1200" b="1" baseline="30000" dirty="0">
                          <a:latin typeface="Arial"/>
                          <a:cs typeface="Arial"/>
                        </a:rPr>
                        <a:t>nd</a:t>
                      </a:r>
                      <a:r>
                        <a:rPr lang="en-US" sz="1200" b="1" dirty="0">
                          <a:latin typeface="Arial"/>
                          <a:cs typeface="Arial"/>
                        </a:rPr>
                        <a:t> Year</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Arial"/>
                          <a:cs typeface="Arial"/>
                        </a:rPr>
                        <a:t>$6,500 </a:t>
                      </a:r>
                      <a:r>
                        <a:rPr lang="en-US" sz="1200" dirty="0">
                          <a:latin typeface="Arial"/>
                          <a:cs typeface="Arial"/>
                        </a:rPr>
                        <a:t>Total</a:t>
                      </a:r>
                    </a:p>
                    <a:p>
                      <a:r>
                        <a:rPr lang="en-US" sz="1200" dirty="0">
                          <a:latin typeface="Arial"/>
                          <a:cs typeface="Arial"/>
                        </a:rPr>
                        <a:t>No more than $4,500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Arial"/>
                          <a:cs typeface="Arial"/>
                        </a:rPr>
                        <a:t>$10,500 </a:t>
                      </a:r>
                      <a:r>
                        <a:rPr lang="en-US" sz="1200" dirty="0">
                          <a:latin typeface="Arial"/>
                          <a:cs typeface="Arial"/>
                        </a:rPr>
                        <a:t>Total</a:t>
                      </a:r>
                    </a:p>
                    <a:p>
                      <a:r>
                        <a:rPr lang="en-US" sz="1200" dirty="0">
                          <a:latin typeface="Arial"/>
                          <a:cs typeface="Arial"/>
                        </a:rPr>
                        <a:t>No more than $4,500</a:t>
                      </a:r>
                      <a:r>
                        <a:rPr lang="en-US" sz="1200" baseline="0" dirty="0">
                          <a:latin typeface="Arial"/>
                          <a:cs typeface="Arial"/>
                        </a:rPr>
                        <a:t> may </a:t>
                      </a:r>
                      <a:br>
                        <a:rPr lang="en-US" sz="1200" baseline="0" dirty="0">
                          <a:latin typeface="Arial"/>
                          <a:cs typeface="Arial"/>
                        </a:rPr>
                      </a:br>
                      <a:r>
                        <a:rPr lang="en-US" sz="1200" baseline="0" dirty="0">
                          <a:latin typeface="Arial"/>
                          <a:cs typeface="Arial"/>
                        </a:rPr>
                        <a:t>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vMerge="1">
                  <a:txBody>
                    <a:bodyPr/>
                    <a:lstStyle/>
                    <a:p>
                      <a:pPr algn="ctr"/>
                      <a:endParaRPr lang="en-US" sz="1200" dirty="0">
                        <a:solidFill>
                          <a:schemeClr val="tx2"/>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860349">
                <a:tc>
                  <a:txBody>
                    <a:bodyPr/>
                    <a:lstStyle/>
                    <a:p>
                      <a:pPr algn="l"/>
                      <a:r>
                        <a:rPr lang="en-US" sz="1200" b="1" dirty="0">
                          <a:latin typeface="Arial"/>
                          <a:cs typeface="Arial"/>
                        </a:rPr>
                        <a:t>3</a:t>
                      </a:r>
                      <a:r>
                        <a:rPr lang="en-US" sz="1200" b="1" baseline="30000" dirty="0">
                          <a:latin typeface="Arial"/>
                          <a:cs typeface="Arial"/>
                        </a:rPr>
                        <a:t>rd</a:t>
                      </a:r>
                      <a:r>
                        <a:rPr lang="en-US" sz="1200" b="1" baseline="0" dirty="0">
                          <a:latin typeface="Arial"/>
                          <a:cs typeface="Arial"/>
                        </a:rPr>
                        <a:t> Year</a:t>
                      </a:r>
                      <a:br>
                        <a:rPr lang="en-US" sz="1200" b="1" baseline="0" dirty="0">
                          <a:latin typeface="Arial"/>
                          <a:cs typeface="Arial"/>
                        </a:rPr>
                      </a:br>
                      <a:r>
                        <a:rPr lang="en-US" sz="1200" b="1" baseline="0" dirty="0">
                          <a:latin typeface="Arial"/>
                          <a:cs typeface="Arial"/>
                        </a:rPr>
                        <a:t>and beyond</a:t>
                      </a:r>
                      <a:endParaRPr lang="en-US" sz="1200" b="1" dirty="0">
                        <a:latin typeface="Arial"/>
                        <a:cs typeface="Arial"/>
                      </a:endParaRP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$7,500 </a:t>
                      </a:r>
                      <a:r>
                        <a:rPr lang="en-US" sz="1200" dirty="0">
                          <a:latin typeface="Arial"/>
                          <a:cs typeface="Arial"/>
                        </a:rPr>
                        <a:t>Total</a:t>
                      </a:r>
                    </a:p>
                    <a:p>
                      <a:r>
                        <a:rPr lang="en-US" sz="1200" dirty="0">
                          <a:latin typeface="Arial"/>
                          <a:cs typeface="Arial"/>
                        </a:rPr>
                        <a:t>No more than $5,500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$12,500</a:t>
                      </a:r>
                      <a:r>
                        <a:rPr lang="en-US" sz="1200" b="1" baseline="0" dirty="0">
                          <a:latin typeface="Arial"/>
                          <a:cs typeface="Arial"/>
                        </a:rPr>
                        <a:t> </a:t>
                      </a:r>
                      <a:r>
                        <a:rPr lang="en-US" sz="1200" baseline="0" dirty="0">
                          <a:latin typeface="Arial"/>
                          <a:cs typeface="Arial"/>
                        </a:rPr>
                        <a:t>Total</a:t>
                      </a:r>
                    </a:p>
                    <a:p>
                      <a:r>
                        <a:rPr lang="en-US" sz="1200" baseline="0" dirty="0">
                          <a:latin typeface="Arial"/>
                          <a:cs typeface="Arial"/>
                        </a:rPr>
                        <a:t>No more than $5,500 may </a:t>
                      </a:r>
                      <a:br>
                        <a:rPr lang="en-US" sz="1200" baseline="0" dirty="0">
                          <a:latin typeface="Arial"/>
                          <a:cs typeface="Arial"/>
                        </a:rPr>
                      </a:br>
                      <a:r>
                        <a:rPr lang="en-US" sz="1200" baseline="0" dirty="0">
                          <a:latin typeface="Arial"/>
                          <a:cs typeface="Arial"/>
                        </a:rPr>
                        <a:t>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vMerge="1">
                  <a:txBody>
                    <a:bodyPr/>
                    <a:lstStyle/>
                    <a:p>
                      <a:pPr algn="ctr"/>
                      <a:endParaRPr lang="en-US" sz="1200" dirty="0">
                        <a:solidFill>
                          <a:schemeClr val="tx2"/>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86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a:rPr>
                        <a:t>Aggregate </a:t>
                      </a:r>
                      <a:br>
                        <a:rPr lang="en-US" sz="1200" b="1" dirty="0">
                          <a:latin typeface="+mn-lt"/>
                          <a:cs typeface="Arial"/>
                        </a:rPr>
                      </a:br>
                      <a:r>
                        <a:rPr lang="en-US" sz="1200" b="1" dirty="0">
                          <a:latin typeface="+mn-lt"/>
                          <a:cs typeface="Arial"/>
                        </a:rPr>
                        <a:t>Limits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mn-lt"/>
                          <a:cs typeface="Arial"/>
                        </a:rPr>
                        <a:t>$31,000 </a:t>
                      </a:r>
                      <a:r>
                        <a:rPr lang="en-US" sz="1200" dirty="0">
                          <a:latin typeface="+mn-lt"/>
                          <a:cs typeface="Arial"/>
                        </a:rPr>
                        <a:t>Total</a:t>
                      </a:r>
                    </a:p>
                    <a:p>
                      <a:r>
                        <a:rPr lang="en-US" sz="1200" dirty="0">
                          <a:latin typeface="+mn-lt"/>
                          <a:cs typeface="Arial"/>
                        </a:rPr>
                        <a:t>No more than $23,000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mn-lt"/>
                          <a:cs typeface="Arial"/>
                        </a:rPr>
                        <a:t>$57,500 </a:t>
                      </a:r>
                      <a:r>
                        <a:rPr lang="en-US" sz="1200" dirty="0">
                          <a:latin typeface="+mn-lt"/>
                          <a:cs typeface="Arial"/>
                        </a:rPr>
                        <a:t>Total</a:t>
                      </a:r>
                    </a:p>
                    <a:p>
                      <a:r>
                        <a:rPr lang="en-US" sz="1200" dirty="0">
                          <a:latin typeface="+mn-lt"/>
                          <a:cs typeface="Arial"/>
                        </a:rPr>
                        <a:t>No more than $23,000 </a:t>
                      </a:r>
                      <a:br>
                        <a:rPr lang="en-US" sz="1200" dirty="0">
                          <a:latin typeface="+mn-lt"/>
                          <a:cs typeface="Arial"/>
                        </a:rPr>
                      </a:br>
                      <a:r>
                        <a:rPr lang="en-US" sz="1200" dirty="0">
                          <a:latin typeface="+mn-lt"/>
                          <a:cs typeface="Arial"/>
                        </a:rPr>
                        <a:t>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t>$138,500 </a:t>
                      </a:r>
                      <a:r>
                        <a:rPr lang="en-US" sz="1200" dirty="0"/>
                        <a:t>Total</a:t>
                      </a:r>
                    </a:p>
                    <a:p>
                      <a:r>
                        <a:rPr lang="en-US" sz="1200" dirty="0"/>
                        <a:t>No more than $65,000 </a:t>
                      </a:r>
                      <a:br>
                        <a:rPr lang="en-US" sz="1200" dirty="0"/>
                      </a:br>
                      <a:r>
                        <a:rPr lang="en-US" sz="1200" dirty="0"/>
                        <a:t>may be subsidized</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extLst>
                  <a:ext uri="{0D108BD9-81ED-4DB2-BD59-A6C34878D82A}">
                    <a16:rowId xmlns:a16="http://schemas.microsoft.com/office/drawing/2014/main" val="3640022910"/>
                  </a:ext>
                </a:extLst>
              </a:tr>
            </a:tbl>
          </a:graphicData>
        </a:graphic>
      </p:graphicFrame>
      <p:sp>
        <p:nvSpPr>
          <p:cNvPr id="2" name="Slide Number Placeholder 1">
            <a:extLst>
              <a:ext uri="{FF2B5EF4-FFF2-40B4-BE49-F238E27FC236}">
                <a16:creationId xmlns:a16="http://schemas.microsoft.com/office/drawing/2014/main" id="{07D0EC40-9BCA-4042-A6E1-A5029B853E3C}"/>
              </a:ext>
            </a:extLst>
          </p:cNvPr>
          <p:cNvSpPr>
            <a:spLocks noGrp="1"/>
          </p:cNvSpPr>
          <p:nvPr>
            <p:ph type="sldNum" sz="quarter" idx="12"/>
          </p:nvPr>
        </p:nvSpPr>
        <p:spPr/>
        <p:txBody>
          <a:bodyPr/>
          <a:lstStyle/>
          <a:p>
            <a:fld id="{3ECAA9F2-51A7-FA4F-B019-4D81CA3B727C}" type="slidenum">
              <a:rPr lang="en-US" smtClean="0"/>
              <a:pPr/>
              <a:t>36</a:t>
            </a:fld>
            <a:endParaRPr lang="en-US" dirty="0"/>
          </a:p>
        </p:txBody>
      </p:sp>
    </p:spTree>
    <p:extLst>
      <p:ext uri="{BB962C8B-B14F-4D97-AF65-F5344CB8AC3E}">
        <p14:creationId xmlns:p14="http://schemas.microsoft.com/office/powerpoint/2010/main" val="32424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404090"/>
            <a:ext cx="8229600" cy="1043710"/>
          </a:xfrm>
        </p:spPr>
        <p:txBody>
          <a:bodyPr/>
          <a:lstStyle/>
          <a:p>
            <a:r>
              <a:rPr lang="en-US" dirty="0"/>
              <a:t>Student Loans</a:t>
            </a:r>
          </a:p>
        </p:txBody>
      </p:sp>
      <p:sp>
        <p:nvSpPr>
          <p:cNvPr id="22" name="Text Placeholder 3"/>
          <p:cNvSpPr txBox="1">
            <a:spLocks/>
          </p:cNvSpPr>
          <p:nvPr/>
        </p:nvSpPr>
        <p:spPr>
          <a:xfrm>
            <a:off x="332047" y="1481138"/>
            <a:ext cx="2482596" cy="576262"/>
          </a:xfrm>
          <a:prstGeom prst="rect">
            <a:avLst/>
          </a:prstGeom>
          <a:solidFill>
            <a:schemeClr val="bg1">
              <a:lumMod val="95000"/>
            </a:schemeClr>
          </a:solidFill>
        </p:spPr>
        <p:txBody>
          <a:bodyPr>
            <a:normAutofit fontScale="92500" lnSpcReduction="10000"/>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Federal Direct Loans</a:t>
            </a:r>
          </a:p>
        </p:txBody>
      </p:sp>
      <p:sp>
        <p:nvSpPr>
          <p:cNvPr id="23" name="Content Placeholder 8"/>
          <p:cNvSpPr txBox="1">
            <a:spLocks/>
          </p:cNvSpPr>
          <p:nvPr/>
        </p:nvSpPr>
        <p:spPr>
          <a:xfrm>
            <a:off x="389199" y="2133600"/>
            <a:ext cx="2381248" cy="4572000"/>
          </a:xfrm>
          <a:prstGeom prst="rect">
            <a:avLst/>
          </a:prstGeom>
          <a:solidFill>
            <a:schemeClr val="bg1">
              <a:lumMod val="95000"/>
            </a:scheme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500" dirty="0">
                <a:solidFill>
                  <a:prstClr val="black"/>
                </a:solidFill>
              </a:rPr>
              <a:t>Loan is in the student’s name </a:t>
            </a:r>
          </a:p>
          <a:p>
            <a:pPr marL="0" indent="0">
              <a:buNone/>
            </a:pPr>
            <a:endParaRPr lang="en-US" sz="800" b="1" dirty="0">
              <a:solidFill>
                <a:prstClr val="black"/>
              </a:solidFill>
            </a:endParaRPr>
          </a:p>
          <a:p>
            <a:pPr marL="285750" indent="-285750"/>
            <a:r>
              <a:rPr lang="en-US" sz="1500" dirty="0">
                <a:solidFill>
                  <a:prstClr val="black"/>
                </a:solidFill>
              </a:rPr>
              <a:t>Max. borrowing limits </a:t>
            </a:r>
          </a:p>
          <a:p>
            <a:pPr marL="0" indent="0">
              <a:buNone/>
            </a:pPr>
            <a:endParaRPr lang="en-US" sz="800" dirty="0">
              <a:solidFill>
                <a:prstClr val="black"/>
              </a:solidFill>
            </a:endParaRPr>
          </a:p>
          <a:p>
            <a:pPr marL="285750" indent="-285750"/>
            <a:r>
              <a:rPr lang="en-US" sz="1500" dirty="0">
                <a:solidFill>
                  <a:prstClr val="black"/>
                </a:solidFill>
              </a:rPr>
              <a:t>May receive a Direct Subsidized and/or Direct Unsubsidized loan </a:t>
            </a:r>
          </a:p>
          <a:p>
            <a:pPr marL="0" indent="0">
              <a:buNone/>
            </a:pPr>
            <a:endParaRPr lang="en-US" sz="800" dirty="0">
              <a:solidFill>
                <a:prstClr val="black"/>
              </a:solidFill>
            </a:endParaRPr>
          </a:p>
          <a:p>
            <a:pPr marL="285750" indent="-285750"/>
            <a:r>
              <a:rPr lang="en-US" sz="1500" dirty="0">
                <a:solidFill>
                  <a:prstClr val="black"/>
                </a:solidFill>
              </a:rPr>
              <a:t>Fixed rate: 4.99% </a:t>
            </a:r>
          </a:p>
          <a:p>
            <a:pPr marL="0" indent="0">
              <a:buNone/>
            </a:pPr>
            <a:endParaRPr lang="en-US" sz="800" dirty="0">
              <a:solidFill>
                <a:prstClr val="black"/>
              </a:solidFill>
            </a:endParaRPr>
          </a:p>
          <a:p>
            <a:pPr marL="285750" indent="-285750"/>
            <a:r>
              <a:rPr lang="en-US" sz="1500" dirty="0">
                <a:solidFill>
                  <a:prstClr val="black"/>
                </a:solidFill>
              </a:rPr>
              <a:t>Origination fee of 1.057% of the amount requested</a:t>
            </a:r>
          </a:p>
          <a:p>
            <a:pPr marL="0" indent="0">
              <a:buNone/>
            </a:pPr>
            <a:endParaRPr lang="en-US" sz="800" dirty="0">
              <a:solidFill>
                <a:prstClr val="black"/>
              </a:solidFill>
            </a:endParaRPr>
          </a:p>
          <a:p>
            <a:pPr marL="285750" indent="-285750"/>
            <a:r>
              <a:rPr lang="en-US" sz="1500" dirty="0">
                <a:solidFill>
                  <a:prstClr val="black"/>
                </a:solidFill>
              </a:rPr>
              <a:t>Deferred payments</a:t>
            </a:r>
          </a:p>
          <a:p>
            <a:pPr marL="0" indent="0">
              <a:buNone/>
            </a:pPr>
            <a:endParaRPr lang="en-US" sz="800" dirty="0">
              <a:solidFill>
                <a:prstClr val="black"/>
              </a:solidFill>
            </a:endParaRPr>
          </a:p>
          <a:p>
            <a:pPr marL="285750" indent="-285750"/>
            <a:r>
              <a:rPr lang="en-US" sz="1500" dirty="0">
                <a:solidFill>
                  <a:prstClr val="black"/>
                </a:solidFill>
              </a:rPr>
              <a:t>Must complete the FAFSA</a:t>
            </a:r>
          </a:p>
          <a:p>
            <a:pPr marL="0" indent="0">
              <a:buNone/>
            </a:pPr>
            <a:endParaRPr lang="en-US" sz="900" dirty="0">
              <a:solidFill>
                <a:prstClr val="black"/>
              </a:solidFill>
            </a:endParaRPr>
          </a:p>
          <a:p>
            <a:pPr marL="285750" indent="-285750"/>
            <a:r>
              <a:rPr lang="en-US" sz="1500" dirty="0">
                <a:solidFill>
                  <a:prstClr val="black"/>
                </a:solidFill>
              </a:rPr>
              <a:t>Must complete entrance exam &amp; MPN</a:t>
            </a:r>
          </a:p>
          <a:p>
            <a:endParaRPr lang="en-US" sz="1800" dirty="0">
              <a:solidFill>
                <a:prstClr val="black"/>
              </a:solidFill>
            </a:endParaRPr>
          </a:p>
          <a:p>
            <a:endParaRPr lang="en-US" sz="1800" dirty="0">
              <a:solidFill>
                <a:prstClr val="black"/>
              </a:solidFill>
            </a:endParaRPr>
          </a:p>
          <a:p>
            <a:endParaRPr lang="en-US" sz="1800" dirty="0"/>
          </a:p>
        </p:txBody>
      </p:sp>
      <p:sp>
        <p:nvSpPr>
          <p:cNvPr id="24" name="Text Placeholder 7"/>
          <p:cNvSpPr txBox="1">
            <a:spLocks/>
          </p:cNvSpPr>
          <p:nvPr/>
        </p:nvSpPr>
        <p:spPr>
          <a:xfrm>
            <a:off x="3216402" y="1447800"/>
            <a:ext cx="2482596" cy="609600"/>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Federal </a:t>
            </a:r>
            <a:r>
              <a:rPr lang="en-US" sz="2000" b="1" dirty="0">
                <a:latin typeface="Arial" panose="020B0604020202020204" pitchFamily="34" charset="0"/>
                <a:cs typeface="Arial" panose="020B0604020202020204" pitchFamily="34" charset="0"/>
              </a:rPr>
              <a:t>PLUS</a:t>
            </a:r>
            <a:r>
              <a:rPr lang="en-US" sz="2000" b="1" dirty="0"/>
              <a:t> Loans</a:t>
            </a:r>
          </a:p>
        </p:txBody>
      </p:sp>
      <p:sp>
        <p:nvSpPr>
          <p:cNvPr id="25" name="Text Placeholder 6"/>
          <p:cNvSpPr txBox="1">
            <a:spLocks/>
          </p:cNvSpPr>
          <p:nvPr/>
        </p:nvSpPr>
        <p:spPr>
          <a:xfrm>
            <a:off x="3284799" y="2133600"/>
            <a:ext cx="2381248" cy="4572000"/>
          </a:xfrm>
          <a:prstGeom prst="rect">
            <a:avLst/>
          </a:prstGeom>
          <a:solidFill>
            <a:schemeClr val="bg1">
              <a:lumMod val="95000"/>
            </a:schemeClr>
          </a:solidFill>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3500" dirty="0">
                <a:solidFill>
                  <a:prstClr val="black"/>
                </a:solidFill>
              </a:rPr>
              <a:t>Loan is in the parent’s name</a:t>
            </a:r>
          </a:p>
          <a:p>
            <a:pPr marL="0" indent="0">
              <a:buNone/>
            </a:pPr>
            <a:endParaRPr lang="en-US" sz="3500" b="1" dirty="0">
              <a:solidFill>
                <a:prstClr val="black"/>
              </a:solidFill>
            </a:endParaRPr>
          </a:p>
          <a:p>
            <a:pPr marL="285750" indent="-285750"/>
            <a:r>
              <a:rPr lang="en-US" sz="3500" dirty="0">
                <a:solidFill>
                  <a:prstClr val="black"/>
                </a:solidFill>
              </a:rPr>
              <a:t>Must meet credit requirements</a:t>
            </a:r>
          </a:p>
          <a:p>
            <a:pPr marL="685800" lvl="1"/>
            <a:r>
              <a:rPr lang="en-US" sz="3000" dirty="0">
                <a:solidFill>
                  <a:prstClr val="black"/>
                </a:solidFill>
              </a:rPr>
              <a:t>May apply with a credit worthy cosigner</a:t>
            </a:r>
          </a:p>
          <a:p>
            <a:pPr marL="400050" lvl="1" indent="0">
              <a:buNone/>
            </a:pPr>
            <a:endParaRPr lang="en-US" sz="1800" dirty="0">
              <a:solidFill>
                <a:prstClr val="black"/>
              </a:solidFill>
            </a:endParaRPr>
          </a:p>
          <a:p>
            <a:pPr marL="685800" lvl="1"/>
            <a:r>
              <a:rPr lang="en-US" sz="3000" dirty="0">
                <a:solidFill>
                  <a:prstClr val="black"/>
                </a:solidFill>
              </a:rPr>
              <a:t>If denied, student may borrow additional unsubsidized amount</a:t>
            </a:r>
          </a:p>
          <a:p>
            <a:pPr marL="0" indent="0">
              <a:buNone/>
            </a:pPr>
            <a:endParaRPr lang="en-US" sz="1700" dirty="0">
              <a:solidFill>
                <a:prstClr val="black"/>
              </a:solidFill>
            </a:endParaRPr>
          </a:p>
          <a:p>
            <a:pPr marL="285750" indent="-285750"/>
            <a:r>
              <a:rPr lang="en-US" sz="3300" dirty="0">
                <a:solidFill>
                  <a:prstClr val="black"/>
                </a:solidFill>
              </a:rPr>
              <a:t>May borrower up to the COA minus any other aid</a:t>
            </a:r>
          </a:p>
          <a:p>
            <a:pPr marL="0" indent="0">
              <a:buNone/>
            </a:pPr>
            <a:endParaRPr lang="en-US" sz="3300" dirty="0">
              <a:solidFill>
                <a:prstClr val="black"/>
              </a:solidFill>
            </a:endParaRPr>
          </a:p>
          <a:p>
            <a:pPr marL="285750" indent="-285750"/>
            <a:r>
              <a:rPr lang="en-US" sz="3300" dirty="0">
                <a:solidFill>
                  <a:prstClr val="black"/>
                </a:solidFill>
              </a:rPr>
              <a:t>Fixed interest rate: 7.54% </a:t>
            </a:r>
          </a:p>
          <a:p>
            <a:pPr marL="0" indent="0">
              <a:buNone/>
            </a:pPr>
            <a:endParaRPr lang="en-US" sz="3300" dirty="0">
              <a:solidFill>
                <a:prstClr val="black"/>
              </a:solidFill>
            </a:endParaRPr>
          </a:p>
          <a:p>
            <a:pPr marL="285750" indent="-285750"/>
            <a:r>
              <a:rPr lang="en-US" sz="3300" dirty="0">
                <a:solidFill>
                  <a:prstClr val="black"/>
                </a:solidFill>
              </a:rPr>
              <a:t>Origination fee of 4.228% </a:t>
            </a:r>
          </a:p>
          <a:p>
            <a:pPr marL="0" indent="0">
              <a:buNone/>
            </a:pPr>
            <a:endParaRPr lang="en-US" sz="3300" dirty="0">
              <a:solidFill>
                <a:prstClr val="black"/>
              </a:solidFill>
            </a:endParaRPr>
          </a:p>
          <a:p>
            <a:pPr marL="285750" indent="-285750"/>
            <a:r>
              <a:rPr lang="en-US" sz="3300" dirty="0">
                <a:solidFill>
                  <a:prstClr val="black"/>
                </a:solidFill>
              </a:rPr>
              <a:t>Payments may be deferred </a:t>
            </a:r>
          </a:p>
          <a:p>
            <a:pPr marL="0" indent="0">
              <a:buNone/>
            </a:pPr>
            <a:endParaRPr lang="en-US" sz="3300" dirty="0">
              <a:solidFill>
                <a:prstClr val="black"/>
              </a:solidFill>
            </a:endParaRPr>
          </a:p>
          <a:p>
            <a:pPr marL="285750" indent="-285750"/>
            <a:r>
              <a:rPr lang="en-US" sz="3300" dirty="0">
                <a:solidFill>
                  <a:prstClr val="black"/>
                </a:solidFill>
              </a:rPr>
              <a:t>Student must complete the FAFSA</a:t>
            </a:r>
            <a:endParaRPr lang="en-US" sz="3300" dirty="0"/>
          </a:p>
        </p:txBody>
      </p:sp>
      <p:sp>
        <p:nvSpPr>
          <p:cNvPr id="27" name="Text Placeholder 6"/>
          <p:cNvSpPr txBox="1">
            <a:spLocks/>
          </p:cNvSpPr>
          <p:nvPr/>
        </p:nvSpPr>
        <p:spPr>
          <a:xfrm>
            <a:off x="5924552" y="2128518"/>
            <a:ext cx="2501644" cy="4577081"/>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400" dirty="0">
                <a:solidFill>
                  <a:prstClr val="black"/>
                </a:solidFill>
              </a:rPr>
              <a:t>Loan is in the student’s name (cosigner is generally required)</a:t>
            </a:r>
          </a:p>
          <a:p>
            <a:pPr marL="0" indent="0">
              <a:buNone/>
            </a:pPr>
            <a:endParaRPr lang="en-US" sz="800" dirty="0">
              <a:solidFill>
                <a:prstClr val="black"/>
              </a:solidFill>
            </a:endParaRPr>
          </a:p>
          <a:p>
            <a:pPr marL="285750" indent="-285750"/>
            <a:r>
              <a:rPr lang="en-US" sz="1400" dirty="0">
                <a:solidFill>
                  <a:prstClr val="black"/>
                </a:solidFill>
              </a:rPr>
              <a:t>Student or Cosigner must meet income &amp; credit requirements</a:t>
            </a:r>
          </a:p>
          <a:p>
            <a:pPr marL="0" indent="0">
              <a:buNone/>
            </a:pPr>
            <a:endParaRPr lang="en-US" sz="800" dirty="0">
              <a:solidFill>
                <a:prstClr val="black"/>
              </a:solidFill>
            </a:endParaRPr>
          </a:p>
          <a:p>
            <a:pPr marL="285750" indent="-285750"/>
            <a:r>
              <a:rPr lang="en-US" sz="1400" dirty="0">
                <a:solidFill>
                  <a:prstClr val="black"/>
                </a:solidFill>
              </a:rPr>
              <a:t>May borrower up to the COA minus any other aid</a:t>
            </a:r>
          </a:p>
          <a:p>
            <a:pPr marL="0" indent="0">
              <a:buNone/>
            </a:pPr>
            <a:endParaRPr lang="en-US" sz="800" dirty="0">
              <a:solidFill>
                <a:prstClr val="black"/>
              </a:solidFill>
            </a:endParaRPr>
          </a:p>
          <a:p>
            <a:pPr marL="285750" indent="-285750"/>
            <a:r>
              <a:rPr lang="en-US" sz="1400" dirty="0">
                <a:solidFill>
                  <a:prstClr val="black"/>
                </a:solidFill>
              </a:rPr>
              <a:t>Variable or fixed interest rate  </a:t>
            </a:r>
          </a:p>
          <a:p>
            <a:pPr marL="0" indent="0">
              <a:buNone/>
            </a:pPr>
            <a:endParaRPr lang="en-US" sz="800" dirty="0">
              <a:solidFill>
                <a:prstClr val="black"/>
              </a:solidFill>
            </a:endParaRPr>
          </a:p>
          <a:p>
            <a:pPr marL="285750" indent="-285750"/>
            <a:r>
              <a:rPr lang="en-US" sz="1400" dirty="0">
                <a:solidFill>
                  <a:prstClr val="black"/>
                </a:solidFill>
              </a:rPr>
              <a:t>May have cosigner release clauses</a:t>
            </a:r>
          </a:p>
          <a:p>
            <a:pPr marL="0" indent="0">
              <a:buNone/>
            </a:pPr>
            <a:endParaRPr lang="en-US" sz="800" dirty="0">
              <a:solidFill>
                <a:prstClr val="black"/>
              </a:solidFill>
            </a:endParaRPr>
          </a:p>
          <a:p>
            <a:pPr marL="285750" indent="-285750"/>
            <a:r>
              <a:rPr lang="en-US" sz="1400" b="1" dirty="0">
                <a:solidFill>
                  <a:prstClr val="black"/>
                </a:solidFill>
              </a:rPr>
              <a:t>Terms vary by lender</a:t>
            </a:r>
          </a:p>
          <a:p>
            <a:pPr marL="685800" lvl="1"/>
            <a:r>
              <a:rPr lang="en-US" sz="1400" dirty="0">
                <a:solidFill>
                  <a:prstClr val="black"/>
                </a:solidFill>
              </a:rPr>
              <a:t>Do your research</a:t>
            </a:r>
          </a:p>
          <a:p>
            <a:pPr marL="685800" lvl="1"/>
            <a:r>
              <a:rPr lang="en-US" sz="1400" dirty="0">
                <a:solidFill>
                  <a:prstClr val="black"/>
                </a:solidFill>
              </a:rPr>
              <a:t>Read the fine print</a:t>
            </a:r>
          </a:p>
          <a:p>
            <a:endParaRPr lang="en-US" sz="1400" dirty="0"/>
          </a:p>
        </p:txBody>
      </p:sp>
      <p:sp>
        <p:nvSpPr>
          <p:cNvPr id="28" name="Text Placeholder 7"/>
          <p:cNvSpPr txBox="1">
            <a:spLocks/>
          </p:cNvSpPr>
          <p:nvPr/>
        </p:nvSpPr>
        <p:spPr>
          <a:xfrm>
            <a:off x="5943600" y="1435021"/>
            <a:ext cx="2482596" cy="576262"/>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Private Loans</a:t>
            </a:r>
          </a:p>
          <a:p>
            <a:pPr marL="0" indent="0">
              <a:buNone/>
            </a:pPr>
            <a:endParaRPr lang="en-US" sz="2000" b="1" dirty="0"/>
          </a:p>
        </p:txBody>
      </p:sp>
      <p:pic>
        <p:nvPicPr>
          <p:cNvPr id="3074" name="Picture 2" descr="C:\Users\p486426\AppData\Local\Microsoft\Windows\Temporary Internet Files\Content.IE5\MTV6Q8IO\Loa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952" y="76200"/>
            <a:ext cx="2609848" cy="1252538"/>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2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looking at a computer&#10;&#10;Description automatically generated with medium confidence">
            <a:extLst>
              <a:ext uri="{FF2B5EF4-FFF2-40B4-BE49-F238E27FC236}">
                <a16:creationId xmlns:a16="http://schemas.microsoft.com/office/drawing/2014/main" id="{A806F521-327A-D448-9A34-277D0170CA3E}"/>
              </a:ext>
            </a:extLst>
          </p:cNvPr>
          <p:cNvPicPr>
            <a:picLocks noChangeAspect="1"/>
          </p:cNvPicPr>
          <p:nvPr/>
        </p:nvPicPr>
        <p:blipFill>
          <a:blip r:embed="rId3"/>
          <a:stretch>
            <a:fillRect/>
          </a:stretch>
        </p:blipFill>
        <p:spPr>
          <a:xfrm>
            <a:off x="0" y="857250"/>
            <a:ext cx="9159950" cy="5152472"/>
          </a:xfrm>
          <a:prstGeom prst="rect">
            <a:avLst/>
          </a:prstGeom>
        </p:spPr>
      </p:pic>
      <p:pic>
        <p:nvPicPr>
          <p:cNvPr id="3" name="Picture 2">
            <a:extLst>
              <a:ext uri="{FF2B5EF4-FFF2-40B4-BE49-F238E27FC236}">
                <a16:creationId xmlns:a16="http://schemas.microsoft.com/office/drawing/2014/main" id="{61CAF108-C4ED-0B4A-AD52-04FF0551C2DD}"/>
              </a:ext>
            </a:extLst>
          </p:cNvPr>
          <p:cNvPicPr>
            <a:picLocks noChangeAspect="1"/>
          </p:cNvPicPr>
          <p:nvPr/>
        </p:nvPicPr>
        <p:blipFill>
          <a:blip r:embed="rId4"/>
          <a:stretch>
            <a:fillRect/>
          </a:stretch>
        </p:blipFill>
        <p:spPr>
          <a:xfrm>
            <a:off x="1714294" y="1077454"/>
            <a:ext cx="1719844" cy="625397"/>
          </a:xfrm>
          <a:prstGeom prst="rect">
            <a:avLst/>
          </a:prstGeom>
        </p:spPr>
      </p:pic>
      <p:sp>
        <p:nvSpPr>
          <p:cNvPr id="4" name="Rectangle 3">
            <a:extLst>
              <a:ext uri="{FF2B5EF4-FFF2-40B4-BE49-F238E27FC236}">
                <a16:creationId xmlns:a16="http://schemas.microsoft.com/office/drawing/2014/main" id="{59BA520B-4837-FA45-973F-C487C6F9343E}"/>
              </a:ext>
            </a:extLst>
          </p:cNvPr>
          <p:cNvSpPr/>
          <p:nvPr/>
        </p:nvSpPr>
        <p:spPr>
          <a:xfrm>
            <a:off x="232457" y="5304182"/>
            <a:ext cx="8679087" cy="1277273"/>
          </a:xfrm>
          <a:prstGeom prst="rect">
            <a:avLst/>
          </a:prstGeom>
        </p:spPr>
        <p:txBody>
          <a:bodyPr wrap="square">
            <a:spAutoFit/>
          </a:bodyPr>
          <a:lstStyle/>
          <a:p>
            <a:r>
              <a:rPr lang="en-US" sz="700" spc="-8" dirty="0">
                <a:latin typeface="Helvetica" pitchFamily="2" charset="0"/>
              </a:rPr>
              <a:t>1) </a:t>
            </a:r>
            <a:r>
              <a:rPr lang="en-US" sz="700" b="1" spc="-8" dirty="0">
                <a:latin typeface="Helvetica" pitchFamily="2" charset="0"/>
              </a:rPr>
              <a:t>Annual Percentage Rate (APR) Calculations </a:t>
            </a:r>
            <a:r>
              <a:rPr lang="en-US" sz="700" spc="-8" dirty="0">
                <a:latin typeface="Helvetica" pitchFamily="2" charset="0"/>
              </a:rPr>
              <a:t>– The lowest APR is based on the following assumptions: a loan of $10,000 made in a single disbursement, a student borrower who selected an Immediate Repayment Plan and a repayment term of 120 months, monthly payments of $100.87 and a final payment $78.29, a fixed periodic interest rate of 4.17%, and a total amount financed of $11,980.40. The student borrower in this sample qualified for a 0.25% Direct Debit benefit for the entirety of the repayment period and a 0.50% graduation benefit was applied 47 months into repayment. The highest APR is based on the following assumptions: a loan of $10,000 made in a single disbursement, a student borrower who selected a Fully Deferred Repayment Plan and a repayment term of 180 months, monthly payments of $117.93, a fixed periodic interest rate of 7.07%, and a total amount financed of $21,227.72. The student borrower received an in-school deferment of 46 months and a grace period of 6 months. The student borrower in this sample did not qualify for any interest rate discounts. These APRs are estimates and may differ from the actual rates received. </a:t>
            </a:r>
          </a:p>
          <a:p>
            <a:r>
              <a:rPr lang="en-US" sz="700" spc="-8" dirty="0">
                <a:latin typeface="Helvetica" pitchFamily="2" charset="0"/>
              </a:rPr>
              <a:t>2) The provided rate range includes Undergraduate, Graduate, and Parent loans and may change based on loan type, loan term, repayment plan, and applicable discounts (not all discounts apply to all loan products). See individual loan programs for more specific information. PHEAA uses applicant credit scores to determine eligibility and interest rates. Higher credit scores may mean an applicant is offered a lower interest rate.</a:t>
            </a:r>
          </a:p>
          <a:p>
            <a:r>
              <a:rPr lang="en-US" sz="700" spc="-8" dirty="0">
                <a:latin typeface="Helvetica" pitchFamily="2" charset="0"/>
              </a:rPr>
              <a:t>Applicants, including co-signers, are subject to credit qualifications, completion of an application and credit agreement, and verification of application information. PHEAA uses applicant(s) FICO score(s) to determine eligibility and interest rates. Higher credit scores may mean an applicant is offered a lower interest rate.</a:t>
            </a:r>
          </a:p>
          <a:p>
            <a:r>
              <a:rPr lang="en-US" sz="700" spc="-8" dirty="0">
                <a:latin typeface="Helvetica" pitchFamily="2" charset="0"/>
              </a:rPr>
              <a:t>PHEAA reserves the right to discontinue all programs or benefits without prior notice. </a:t>
            </a:r>
          </a:p>
        </p:txBody>
      </p:sp>
      <p:sp>
        <p:nvSpPr>
          <p:cNvPr id="5" name="Rectangle 4">
            <a:extLst>
              <a:ext uri="{FF2B5EF4-FFF2-40B4-BE49-F238E27FC236}">
                <a16:creationId xmlns:a16="http://schemas.microsoft.com/office/drawing/2014/main" id="{AB4C4B96-774A-004A-8E8F-D80573719AC9}"/>
              </a:ext>
            </a:extLst>
          </p:cNvPr>
          <p:cNvSpPr/>
          <p:nvPr/>
        </p:nvSpPr>
        <p:spPr>
          <a:xfrm>
            <a:off x="220413" y="4803580"/>
            <a:ext cx="4707605" cy="369332"/>
          </a:xfrm>
          <a:prstGeom prst="rect">
            <a:avLst/>
          </a:prstGeom>
        </p:spPr>
        <p:txBody>
          <a:bodyPr wrap="square">
            <a:spAutoFit/>
          </a:bodyPr>
          <a:lstStyle/>
          <a:p>
            <a:pPr algn="ctr"/>
            <a:r>
              <a:rPr lang="en-US" dirty="0">
                <a:solidFill>
                  <a:srgbClr val="FFFFFF"/>
                </a:solidFill>
                <a:latin typeface="Open Sans" panose="020B0606030504020204" pitchFamily="34" charset="0"/>
              </a:rPr>
              <a:t>Learn more at </a:t>
            </a:r>
            <a:r>
              <a:rPr lang="en-US" b="1" dirty="0">
                <a:solidFill>
                  <a:srgbClr val="FFFFFF"/>
                </a:solidFill>
                <a:latin typeface="Open Sans" panose="020B0606030504020204" pitchFamily="34" charset="0"/>
              </a:rPr>
              <a:t>PHEAA.org/PAForward</a:t>
            </a:r>
          </a:p>
        </p:txBody>
      </p:sp>
      <p:sp>
        <p:nvSpPr>
          <p:cNvPr id="6" name="Rectangle 5">
            <a:extLst>
              <a:ext uri="{FF2B5EF4-FFF2-40B4-BE49-F238E27FC236}">
                <a16:creationId xmlns:a16="http://schemas.microsoft.com/office/drawing/2014/main" id="{9DA35907-C793-ED47-8A35-D9E374439B1A}"/>
              </a:ext>
            </a:extLst>
          </p:cNvPr>
          <p:cNvSpPr/>
          <p:nvPr/>
        </p:nvSpPr>
        <p:spPr>
          <a:xfrm>
            <a:off x="706537" y="2162571"/>
            <a:ext cx="3735359" cy="969496"/>
          </a:xfrm>
          <a:prstGeom prst="rect">
            <a:avLst/>
          </a:prstGeom>
        </p:spPr>
        <p:txBody>
          <a:bodyPr wrap="square">
            <a:spAutoFit/>
          </a:bodyPr>
          <a:lstStyle/>
          <a:p>
            <a:pPr algn="ctr"/>
            <a:r>
              <a:rPr lang="en-US" sz="2850" b="1" spc="113" dirty="0">
                <a:solidFill>
                  <a:srgbClr val="FFFFFF"/>
                </a:solidFill>
                <a:latin typeface="Open Sans" panose="020B0606030504020204" pitchFamily="34" charset="0"/>
              </a:rPr>
              <a:t>PA’s Low-Cost Way</a:t>
            </a:r>
            <a:br>
              <a:rPr lang="en-US" sz="2850" b="1" spc="113" dirty="0">
                <a:solidFill>
                  <a:srgbClr val="FFFFFF"/>
                </a:solidFill>
                <a:latin typeface="Open Sans" panose="020B0606030504020204" pitchFamily="34" charset="0"/>
              </a:rPr>
            </a:br>
            <a:r>
              <a:rPr lang="en-US" sz="2850" b="1" spc="113" dirty="0">
                <a:solidFill>
                  <a:srgbClr val="FFFFFF"/>
                </a:solidFill>
                <a:latin typeface="Open Sans" panose="020B0606030504020204" pitchFamily="34" charset="0"/>
              </a:rPr>
              <a:t>to Pay for College!</a:t>
            </a:r>
            <a:endParaRPr lang="en-US" sz="2850" spc="113" dirty="0">
              <a:solidFill>
                <a:srgbClr val="FFFFFF"/>
              </a:solidFill>
              <a:latin typeface="Open Sans" panose="020B0606030504020204" pitchFamily="34" charset="0"/>
            </a:endParaRPr>
          </a:p>
        </p:txBody>
      </p:sp>
      <p:sp>
        <p:nvSpPr>
          <p:cNvPr id="7" name="Rectangle 6">
            <a:extLst>
              <a:ext uri="{FF2B5EF4-FFF2-40B4-BE49-F238E27FC236}">
                <a16:creationId xmlns:a16="http://schemas.microsoft.com/office/drawing/2014/main" id="{A85B3B61-DD79-5E4D-BC2B-B94DC3E768E5}"/>
              </a:ext>
            </a:extLst>
          </p:cNvPr>
          <p:cNvSpPr/>
          <p:nvPr/>
        </p:nvSpPr>
        <p:spPr>
          <a:xfrm>
            <a:off x="1241041" y="3711064"/>
            <a:ext cx="2666351" cy="646331"/>
          </a:xfrm>
          <a:prstGeom prst="rect">
            <a:avLst/>
          </a:prstGeom>
        </p:spPr>
        <p:txBody>
          <a:bodyPr wrap="square">
            <a:spAutoFit/>
          </a:bodyPr>
          <a:lstStyle/>
          <a:p>
            <a:pPr algn="ctr"/>
            <a:r>
              <a:rPr lang="en-US" sz="3600" b="1" dirty="0">
                <a:solidFill>
                  <a:schemeClr val="bg1"/>
                </a:solidFill>
                <a:latin typeface="Open Sans" panose="020B0606030504020204" pitchFamily="34" charset="0"/>
              </a:rPr>
              <a:t>3.73</a:t>
            </a:r>
            <a:r>
              <a:rPr lang="en-US" sz="9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a:t>
            </a:r>
            <a:r>
              <a:rPr lang="en-US" sz="9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6.69</a:t>
            </a:r>
            <a:r>
              <a:rPr lang="en-US" sz="3600" b="1" baseline="30000" dirty="0">
                <a:solidFill>
                  <a:schemeClr val="bg1"/>
                </a:solidFill>
                <a:latin typeface="Open Sans" panose="020B0606030504020204" pitchFamily="34" charset="0"/>
              </a:rPr>
              <a:t>%</a:t>
            </a:r>
            <a:endParaRPr lang="en-US" sz="3600" dirty="0">
              <a:solidFill>
                <a:schemeClr val="bg1"/>
              </a:solidFill>
              <a:latin typeface="Open Sans Light" panose="020B0306030504020204" pitchFamily="34" charset="0"/>
            </a:endParaRPr>
          </a:p>
        </p:txBody>
      </p:sp>
      <p:sp>
        <p:nvSpPr>
          <p:cNvPr id="8" name="Rectangle 7">
            <a:extLst>
              <a:ext uri="{FF2B5EF4-FFF2-40B4-BE49-F238E27FC236}">
                <a16:creationId xmlns:a16="http://schemas.microsoft.com/office/drawing/2014/main" id="{4852F1F7-B961-AB4C-BD79-4AC5EC88431C}"/>
              </a:ext>
            </a:extLst>
          </p:cNvPr>
          <p:cNvSpPr/>
          <p:nvPr/>
        </p:nvSpPr>
        <p:spPr>
          <a:xfrm>
            <a:off x="1615299" y="4254891"/>
            <a:ext cx="1917833" cy="213585"/>
          </a:xfrm>
          <a:prstGeom prst="rect">
            <a:avLst/>
          </a:prstGeom>
        </p:spPr>
        <p:txBody>
          <a:bodyPr wrap="square">
            <a:spAutoFit/>
          </a:bodyPr>
          <a:lstStyle/>
          <a:p>
            <a:pPr algn="ctr"/>
            <a:r>
              <a:rPr lang="en-US" sz="788" dirty="0">
                <a:solidFill>
                  <a:schemeClr val="bg1"/>
                </a:solidFill>
                <a:latin typeface="Open Sans" panose="020B0606030504020204" pitchFamily="34" charset="0"/>
              </a:rPr>
              <a:t>Effective as of 5/12/21</a:t>
            </a:r>
          </a:p>
        </p:txBody>
      </p:sp>
      <p:sp>
        <p:nvSpPr>
          <p:cNvPr id="9" name="Rectangle 8">
            <a:extLst>
              <a:ext uri="{FF2B5EF4-FFF2-40B4-BE49-F238E27FC236}">
                <a16:creationId xmlns:a16="http://schemas.microsoft.com/office/drawing/2014/main" id="{EA1EEB7B-B4AE-1341-AC5F-707250AD21F8}"/>
              </a:ext>
            </a:extLst>
          </p:cNvPr>
          <p:cNvSpPr/>
          <p:nvPr/>
        </p:nvSpPr>
        <p:spPr>
          <a:xfrm>
            <a:off x="3369461" y="4022687"/>
            <a:ext cx="453025" cy="334707"/>
          </a:xfrm>
          <a:prstGeom prst="rect">
            <a:avLst/>
          </a:prstGeom>
        </p:spPr>
        <p:txBody>
          <a:bodyPr wrap="square">
            <a:spAutoFit/>
          </a:bodyPr>
          <a:lstStyle/>
          <a:p>
            <a:r>
              <a:rPr lang="en-US" sz="1575" b="1" baseline="30000" dirty="0">
                <a:solidFill>
                  <a:schemeClr val="bg1"/>
                </a:solidFill>
                <a:latin typeface="Open Sans" panose="020B0606030504020204" pitchFamily="34" charset="0"/>
              </a:rPr>
              <a:t>APR</a:t>
            </a:r>
            <a:endParaRPr lang="en-US" sz="1575" dirty="0">
              <a:solidFill>
                <a:schemeClr val="bg1"/>
              </a:solidFill>
              <a:latin typeface="Open Sans Light" panose="020B0306030504020204" pitchFamily="34" charset="0"/>
            </a:endParaRPr>
          </a:p>
        </p:txBody>
      </p:sp>
      <p:sp>
        <p:nvSpPr>
          <p:cNvPr id="10" name="Rectangle 9">
            <a:extLst>
              <a:ext uri="{FF2B5EF4-FFF2-40B4-BE49-F238E27FC236}">
                <a16:creationId xmlns:a16="http://schemas.microsoft.com/office/drawing/2014/main" id="{EC3BD771-1D86-BE41-849A-2E816DEDB6DF}"/>
              </a:ext>
            </a:extLst>
          </p:cNvPr>
          <p:cNvSpPr/>
          <p:nvPr/>
        </p:nvSpPr>
        <p:spPr>
          <a:xfrm rot="5400000">
            <a:off x="2540446" y="2869529"/>
            <a:ext cx="67538" cy="8257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2361971E-61A9-EA47-AF30-312E01FC004D}"/>
              </a:ext>
            </a:extLst>
          </p:cNvPr>
          <p:cNvSpPr/>
          <p:nvPr/>
        </p:nvSpPr>
        <p:spPr>
          <a:xfrm>
            <a:off x="1471630" y="3419017"/>
            <a:ext cx="2229328" cy="392415"/>
          </a:xfrm>
          <a:prstGeom prst="rect">
            <a:avLst/>
          </a:prstGeom>
        </p:spPr>
        <p:txBody>
          <a:bodyPr wrap="none">
            <a:spAutoFit/>
          </a:bodyPr>
          <a:lstStyle/>
          <a:p>
            <a:r>
              <a:rPr lang="en-US" sz="19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Low, Fixed Rates </a:t>
            </a:r>
            <a:endParaRPr lang="en-US" sz="195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2" name="TextBox 11">
            <a:extLst>
              <a:ext uri="{FF2B5EF4-FFF2-40B4-BE49-F238E27FC236}">
                <a16:creationId xmlns:a16="http://schemas.microsoft.com/office/drawing/2014/main" id="{A7710023-B126-2A4F-B4E1-7C6DCD14D567}"/>
              </a:ext>
            </a:extLst>
          </p:cNvPr>
          <p:cNvSpPr txBox="1"/>
          <p:nvPr/>
        </p:nvSpPr>
        <p:spPr>
          <a:xfrm>
            <a:off x="3637134" y="3768052"/>
            <a:ext cx="370703" cy="184666"/>
          </a:xfrm>
          <a:prstGeom prst="rect">
            <a:avLst/>
          </a:prstGeom>
          <a:noFill/>
        </p:spPr>
        <p:txBody>
          <a:bodyPr wrap="square" rtlCol="0">
            <a:spAutoFit/>
          </a:bodyPr>
          <a:lstStyle/>
          <a:p>
            <a:r>
              <a:rPr lang="en-US" sz="600" dirty="0">
                <a:solidFill>
                  <a:schemeClr val="bg1"/>
                </a:solidFill>
              </a:rPr>
              <a:t>1,2</a:t>
            </a:r>
          </a:p>
        </p:txBody>
      </p:sp>
    </p:spTree>
    <p:extLst>
      <p:ext uri="{BB962C8B-B14F-4D97-AF65-F5344CB8AC3E}">
        <p14:creationId xmlns:p14="http://schemas.microsoft.com/office/powerpoint/2010/main" val="535703417"/>
      </p:ext>
    </p:extLst>
  </p:cSld>
  <p:clrMapOvr>
    <a:masterClrMapping/>
  </p:clrMapOvr>
  <p:transition spd="slow" advTm="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CBDBE98-BAED-FC42-8950-8D8928846EF4}"/>
              </a:ext>
            </a:extLst>
          </p:cNvPr>
          <p:cNvSpPr/>
          <p:nvPr/>
        </p:nvSpPr>
        <p:spPr>
          <a:xfrm>
            <a:off x="7010400" y="649648"/>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xfrm>
            <a:off x="457200" y="239741"/>
            <a:ext cx="8229600" cy="1043711"/>
          </a:xfrm>
        </p:spPr>
        <p:txBody>
          <a:bodyPr/>
          <a:lstStyle/>
          <a:p>
            <a:r>
              <a:rPr lang="en-US"/>
              <a:t>What Can You Do Now?</a:t>
            </a:r>
            <a:endParaRPr lang="en-US" dirty="0"/>
          </a:p>
        </p:txBody>
      </p:sp>
      <p:sp>
        <p:nvSpPr>
          <p:cNvPr id="4" name="Slide Number Placeholder 3">
            <a:extLst>
              <a:ext uri="{FF2B5EF4-FFF2-40B4-BE49-F238E27FC236}">
                <a16:creationId xmlns:a16="http://schemas.microsoft.com/office/drawing/2014/main" id="{41FB18A8-96F0-274D-BF91-365EBD11A8EF}"/>
              </a:ext>
            </a:extLst>
          </p:cNvPr>
          <p:cNvSpPr>
            <a:spLocks noGrp="1"/>
          </p:cNvSpPr>
          <p:nvPr>
            <p:ph type="sldNum" sz="quarter" idx="12"/>
          </p:nvPr>
        </p:nvSpPr>
        <p:spPr/>
        <p:txBody>
          <a:bodyPr/>
          <a:lstStyle/>
          <a:p>
            <a:fld id="{3ECAA9F2-51A7-FA4F-B019-4D81CA3B727C}" type="slidenum">
              <a:rPr lang="en-US" smtClean="0"/>
              <a:pPr/>
              <a:t>39</a:t>
            </a:fld>
            <a:endParaRPr lang="en-US" dirty="0"/>
          </a:p>
        </p:txBody>
      </p:sp>
      <p:graphicFrame>
        <p:nvGraphicFramePr>
          <p:cNvPr id="2" name="Diagram 1"/>
          <p:cNvGraphicFramePr/>
          <p:nvPr>
            <p:extLst>
              <p:ext uri="{D42A27DB-BD31-4B8C-83A1-F6EECF244321}">
                <p14:modId xmlns:p14="http://schemas.microsoft.com/office/powerpoint/2010/main" val="1118613947"/>
              </p:ext>
            </p:extLst>
          </p:nvPr>
        </p:nvGraphicFramePr>
        <p:xfrm>
          <a:off x="1524000" y="20265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lock &amp; Calendar.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228840" y="921313"/>
            <a:ext cx="1143000" cy="1165975"/>
          </a:xfrm>
          <a:prstGeom prst="rect">
            <a:avLst/>
          </a:prstGeom>
        </p:spPr>
      </p:pic>
    </p:spTree>
    <p:extLst>
      <p:ext uri="{BB962C8B-B14F-4D97-AF65-F5344CB8AC3E}">
        <p14:creationId xmlns:p14="http://schemas.microsoft.com/office/powerpoint/2010/main" val="162008199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890"/>
            <a:ext cx="8229600" cy="1043710"/>
          </a:xfrm>
        </p:spPr>
        <p:txBody>
          <a:bodyPr/>
          <a:lstStyle/>
          <a:p>
            <a:r>
              <a:rPr lang="en-US" dirty="0"/>
              <a:t>Financial Aid Basics</a:t>
            </a:r>
          </a:p>
        </p:txBody>
      </p:sp>
      <p:sp>
        <p:nvSpPr>
          <p:cNvPr id="8" name="Content Placeholder 3"/>
          <p:cNvSpPr>
            <a:spLocks noGrp="1"/>
          </p:cNvSpPr>
          <p:nvPr>
            <p:ph idx="1"/>
          </p:nvPr>
        </p:nvSpPr>
        <p:spPr>
          <a:xfrm>
            <a:off x="0" y="1371600"/>
            <a:ext cx="9144000" cy="5410200"/>
          </a:xfrm>
        </p:spPr>
        <p:txBody>
          <a:bodyPr>
            <a:normAutofit/>
          </a:bodyPr>
          <a:lstStyle/>
          <a:p>
            <a:pPr marL="0" lvl="0" indent="0">
              <a:buNone/>
            </a:pPr>
            <a:endParaRPr lang="en-US" sz="2600" b="1" dirty="0">
              <a:solidFill>
                <a:prstClr val="black"/>
              </a:solidFill>
              <a:cs typeface="Times New Roman" panose="02020603050405020304" pitchFamily="18" charset="0"/>
            </a:endParaRPr>
          </a:p>
          <a:p>
            <a:pPr marL="0" lvl="0" indent="0">
              <a:buNone/>
            </a:pPr>
            <a:r>
              <a:rPr lang="en-US" sz="2600" b="1" dirty="0">
                <a:solidFill>
                  <a:prstClr val="black"/>
                </a:solidFill>
                <a:cs typeface="Times New Roman" panose="02020603050405020304" pitchFamily="18" charset="0"/>
              </a:rPr>
              <a:t>Financial Aid: </a:t>
            </a:r>
            <a:r>
              <a:rPr lang="en-US" sz="2400" dirty="0">
                <a:solidFill>
                  <a:prstClr val="black"/>
                </a:solidFill>
                <a:cs typeface="Times New Roman" panose="02020603050405020304" pitchFamily="18" charset="0"/>
              </a:rPr>
              <a:t>financial assistance to help students pay the cost of an education at a post-secondary school.</a:t>
            </a:r>
            <a:endParaRPr lang="en-US" sz="2400" dirty="0">
              <a:solidFill>
                <a:schemeClr val="accent1"/>
              </a:solidFill>
            </a:endParaRPr>
          </a:p>
          <a:p>
            <a:pPr marL="0" indent="0">
              <a:buNone/>
            </a:pPr>
            <a:endParaRPr lang="en-US" sz="2000" b="1" dirty="0"/>
          </a:p>
          <a:p>
            <a:r>
              <a:rPr lang="en-US" sz="1900" b="1" dirty="0"/>
              <a:t>Paying is the joint responsibility of the student and parent(s), </a:t>
            </a:r>
            <a:r>
              <a:rPr lang="en-US" sz="1900" b="1" u="sng" dirty="0"/>
              <a:t>to the extent possible</a:t>
            </a:r>
            <a:endParaRPr lang="en-US" sz="900" b="1" dirty="0"/>
          </a:p>
          <a:p>
            <a:r>
              <a:rPr lang="en-US" sz="1900" b="1" dirty="0"/>
              <a:t>Eligibility criteria may apply in order to receive/maintain financial aid, such as:</a:t>
            </a:r>
          </a:p>
          <a:p>
            <a:pPr lvl="1"/>
            <a:r>
              <a:rPr lang="en-US" sz="1600" dirty="0"/>
              <a:t>Students must maintain satisfactory academic progress</a:t>
            </a:r>
          </a:p>
          <a:p>
            <a:pPr lvl="1"/>
            <a:r>
              <a:rPr lang="en-US" sz="1600" dirty="0"/>
              <a:t>Additional criteria may be required based on the type and source of aid</a:t>
            </a:r>
          </a:p>
          <a:p>
            <a:pPr marL="0" indent="0">
              <a:buNone/>
            </a:pPr>
            <a:endParaRPr lang="en-US" sz="900" b="1" dirty="0"/>
          </a:p>
          <a:p>
            <a:r>
              <a:rPr lang="en-US" sz="1900" b="1" dirty="0"/>
              <a:t>Students should play an active role in the process</a:t>
            </a:r>
          </a:p>
          <a:p>
            <a:pPr lvl="1"/>
            <a:r>
              <a:rPr lang="en-US" sz="1800" dirty="0"/>
              <a:t>Talk with children about goals/plans </a:t>
            </a:r>
            <a:r>
              <a:rPr lang="en-US" sz="1500" b="1" dirty="0"/>
              <a:t>(review educationplanner.org &amp; mysmartborrowing.org)</a:t>
            </a:r>
          </a:p>
          <a:p>
            <a:pPr lvl="1"/>
            <a:r>
              <a:rPr lang="en-US" sz="1800" dirty="0"/>
              <a:t>Take advantage of college fairs &amp; school visits </a:t>
            </a:r>
            <a:r>
              <a:rPr lang="en-US" sz="1200" dirty="0"/>
              <a:t>(ask about cost and available aid)</a:t>
            </a:r>
          </a:p>
          <a:p>
            <a:pPr marL="457200" lvl="1" indent="0">
              <a:buNone/>
            </a:pPr>
            <a:endParaRPr lang="en-US" sz="900" dirty="0"/>
          </a:p>
          <a:p>
            <a:r>
              <a:rPr lang="en-US" sz="1900" b="1" dirty="0"/>
              <a:t>Some students may not qualify for all forms of aid</a:t>
            </a:r>
          </a:p>
          <a:p>
            <a:r>
              <a:rPr lang="en-US" sz="1900" b="1" dirty="0"/>
              <a:t>Must apply </a:t>
            </a:r>
            <a:r>
              <a:rPr lang="en-US" sz="1900" b="1" u="sng" dirty="0"/>
              <a:t>every</a:t>
            </a:r>
            <a:r>
              <a:rPr lang="en-US" sz="1900" b="1" dirty="0"/>
              <a:t> year to be considered</a:t>
            </a:r>
          </a:p>
          <a:p>
            <a:pPr marL="457200" lvl="1" indent="0">
              <a:buNone/>
            </a:pPr>
            <a:endParaRPr lang="en-US" dirty="0"/>
          </a:p>
        </p:txBody>
      </p:sp>
      <p:pic>
        <p:nvPicPr>
          <p:cNvPr id="6" name="Picture 5"/>
          <p:cNvPicPr>
            <a:picLocks noChangeAspect="1"/>
          </p:cNvPicPr>
          <p:nvPr/>
        </p:nvPicPr>
        <p:blipFill>
          <a:blip r:embed="rId2"/>
          <a:stretch>
            <a:fillRect/>
          </a:stretch>
        </p:blipFill>
        <p:spPr>
          <a:xfrm>
            <a:off x="6705600" y="5565918"/>
            <a:ext cx="1920246" cy="834882"/>
          </a:xfrm>
          <a:prstGeom prst="rect">
            <a:avLst/>
          </a:prstGeom>
        </p:spPr>
      </p:pic>
      <p:pic>
        <p:nvPicPr>
          <p:cNvPr id="2050" name="Picture 2" descr="Image result for financial aid ba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76200"/>
            <a:ext cx="2466975" cy="123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4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404090"/>
            <a:ext cx="8229600" cy="1043710"/>
          </a:xfrm>
        </p:spPr>
        <p:txBody>
          <a:bodyPr>
            <a:normAutofit/>
          </a:bodyPr>
          <a:lstStyle/>
          <a:p>
            <a:r>
              <a:rPr lang="en-US" altLang="en-US" dirty="0"/>
              <a:t>Resources – </a:t>
            </a:r>
            <a:endParaRPr lang="en-US" altLang="en-US" sz="2400" b="0" dirty="0"/>
          </a:p>
        </p:txBody>
      </p:sp>
      <p:sp>
        <p:nvSpPr>
          <p:cNvPr id="5" name="Content Placeholder 2"/>
          <p:cNvSpPr>
            <a:spLocks noGrp="1"/>
          </p:cNvSpPr>
          <p:nvPr>
            <p:ph idx="1"/>
          </p:nvPr>
        </p:nvSpPr>
        <p:spPr>
          <a:xfrm>
            <a:off x="4114800" y="2255837"/>
            <a:ext cx="4953000" cy="4297363"/>
          </a:xfrm>
        </p:spPr>
        <p:txBody>
          <a:bodyPr>
            <a:noAutofit/>
          </a:bodyPr>
          <a:lstStyle/>
          <a:p>
            <a:r>
              <a:rPr lang="en-US" sz="1600" b="1" dirty="0" err="1"/>
              <a:t>PHEAA.org</a:t>
            </a:r>
            <a:endParaRPr lang="en-US" sz="1600" b="1" dirty="0"/>
          </a:p>
          <a:p>
            <a:r>
              <a:rPr lang="en-US" sz="1600" b="1" dirty="0"/>
              <a:t>EducationPlanner.org</a:t>
            </a:r>
            <a:r>
              <a:rPr lang="en-US" sz="1600" dirty="0"/>
              <a:t> </a:t>
            </a:r>
          </a:p>
          <a:p>
            <a:r>
              <a:rPr lang="en-US" sz="1600" b="1" dirty="0"/>
              <a:t>MySmartBorrowing.org</a:t>
            </a:r>
          </a:p>
          <a:p>
            <a:r>
              <a:rPr lang="en-US" sz="1600" b="1" dirty="0" err="1"/>
              <a:t>YouCanDealWithIt.com</a:t>
            </a:r>
            <a:endParaRPr lang="en-US" sz="1600" b="1" dirty="0"/>
          </a:p>
          <a:p>
            <a:r>
              <a:rPr lang="en-US" sz="1600" dirty="0"/>
              <a:t>PHEAA toll free: 800-692-7392</a:t>
            </a:r>
          </a:p>
          <a:p>
            <a:r>
              <a:rPr lang="en-US" sz="1600" dirty="0"/>
              <a:t>Federal Student Aid Info Center: 800-433-3243</a:t>
            </a:r>
          </a:p>
          <a:p>
            <a:r>
              <a:rPr lang="en-US" sz="1600" b="1" dirty="0"/>
              <a:t>StudentAid.gov</a:t>
            </a:r>
            <a:r>
              <a:rPr lang="en-US" sz="1600" dirty="0"/>
              <a:t> – general financial aid info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93900"/>
            <a:ext cx="3962400" cy="40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524000"/>
            <a:ext cx="8610600" cy="381000"/>
          </a:xfrm>
          <a:prstGeom prst="rect">
            <a:avLst/>
          </a:prstGeom>
          <a:solidFill>
            <a:srgbClr val="7030A0"/>
          </a:solidFill>
        </p:spPr>
        <p:txBody>
          <a:bodyPr wrap="square" rtlCol="0">
            <a:spAutoFit/>
          </a:bodyPr>
          <a:lstStyle/>
          <a:p>
            <a:pPr algn="ctr"/>
            <a:r>
              <a:rPr lang="en-US" dirty="0">
                <a:solidFill>
                  <a:schemeClr val="bg1"/>
                </a:solidFill>
              </a:rPr>
              <a:t>College &amp; Career Planning Websites</a:t>
            </a:r>
          </a:p>
        </p:txBody>
      </p:sp>
    </p:spTree>
    <p:extLst>
      <p:ext uri="{BB962C8B-B14F-4D97-AF65-F5344CB8AC3E}">
        <p14:creationId xmlns:p14="http://schemas.microsoft.com/office/powerpoint/2010/main" val="3585128630"/>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39741"/>
            <a:ext cx="8229600" cy="1043711"/>
          </a:xfrm>
        </p:spPr>
        <p:txBody>
          <a:bodyPr/>
          <a:lstStyle/>
          <a:p>
            <a:r>
              <a:rPr lang="en-US"/>
              <a:t>Your Presenter</a:t>
            </a:r>
            <a:endParaRPr lang="en-US" dirty="0"/>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t="3818" b="3818"/>
          <a:stretch>
            <a:fillRect/>
          </a:stretch>
        </p:blipFill>
        <p:spPr bwMode="auto">
          <a:xfrm>
            <a:off x="5022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2997174"/>
            <a:ext cx="7162800" cy="2965940"/>
          </a:xfrm>
          <a:prstGeom prst="rect">
            <a:avLst/>
          </a:prstGeom>
        </p:spPr>
        <p:txBody>
          <a:bodyPr wrap="square">
            <a:spAutoFit/>
          </a:bodyPr>
          <a:lstStyle/>
          <a:p>
            <a:pPr>
              <a:lnSpc>
                <a:spcPct val="90000"/>
              </a:lnSpc>
              <a:spcAft>
                <a:spcPts val="650"/>
              </a:spcAft>
            </a:pPr>
            <a:r>
              <a:rPr lang="en-US" sz="3200" b="1" dirty="0">
                <a:solidFill>
                  <a:srgbClr val="007299"/>
                </a:solidFill>
              </a:rPr>
              <a:t>Diona Brown</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Diona.brown@pheaa.org</a:t>
            </a:r>
          </a:p>
          <a:p>
            <a:pPr>
              <a:lnSpc>
                <a:spcPct val="90000"/>
              </a:lnSpc>
              <a:spcBef>
                <a:spcPts val="300"/>
              </a:spcBef>
              <a:spcAft>
                <a:spcPts val="300"/>
              </a:spcAft>
            </a:pPr>
            <a:endParaRPr lang="en-US" sz="2400" dirty="0">
              <a:solidFill>
                <a:prstClr val="black"/>
              </a:solidFill>
            </a:endParaRPr>
          </a:p>
          <a:p>
            <a:pPr>
              <a:lnSpc>
                <a:spcPct val="90000"/>
              </a:lnSpc>
              <a:spcBef>
                <a:spcPts val="300"/>
              </a:spcBef>
              <a:spcAft>
                <a:spcPts val="300"/>
              </a:spcAft>
            </a:pPr>
            <a:r>
              <a:rPr lang="en-US" sz="2400" b="1" dirty="0">
                <a:solidFill>
                  <a:srgbClr val="007299"/>
                </a:solidFill>
              </a:rPr>
              <a:t>Counties: </a:t>
            </a:r>
            <a:r>
              <a:rPr lang="en-US" sz="2400" dirty="0"/>
              <a:t>Adams, Cumberland, Franklin, Fulton, and York</a:t>
            </a:r>
          </a:p>
        </p:txBody>
      </p:sp>
    </p:spTree>
    <p:extLst>
      <p:ext uri="{BB962C8B-B14F-4D97-AF65-F5344CB8AC3E}">
        <p14:creationId xmlns:p14="http://schemas.microsoft.com/office/powerpoint/2010/main" val="404884261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57200"/>
            <a:ext cx="8819606" cy="914400"/>
          </a:xfrm>
          <a:ln w="28575">
            <a:noFill/>
          </a:ln>
        </p:spPr>
        <p:txBody>
          <a:bodyPr>
            <a:normAutofit/>
          </a:bodyPr>
          <a:lstStyle/>
          <a:p>
            <a:r>
              <a:rPr lang="en-US" dirty="0"/>
              <a:t>Financial Aid Basics</a:t>
            </a:r>
            <a:endParaRPr lang="en-US" b="1" dirty="0"/>
          </a:p>
        </p:txBody>
      </p:sp>
      <p:sp>
        <p:nvSpPr>
          <p:cNvPr id="9" name="Content Placeholder 2"/>
          <p:cNvSpPr>
            <a:spLocks noGrp="1"/>
          </p:cNvSpPr>
          <p:nvPr>
            <p:ph idx="1"/>
          </p:nvPr>
        </p:nvSpPr>
        <p:spPr>
          <a:xfrm>
            <a:off x="0" y="1371600"/>
            <a:ext cx="3996969" cy="2586862"/>
          </a:xfrm>
          <a:noFill/>
        </p:spPr>
        <p:txBody>
          <a:bodyPr>
            <a:noAutofit/>
          </a:bodyPr>
          <a:lstStyle/>
          <a:p>
            <a:pPr marL="0" indent="0" algn="ctr">
              <a:lnSpc>
                <a:spcPct val="90000"/>
              </a:lnSpc>
              <a:spcBef>
                <a:spcPts val="1272"/>
              </a:spcBef>
              <a:buNone/>
            </a:pPr>
            <a:r>
              <a:rPr lang="en-US" sz="1800" b="1" u="sng" dirty="0">
                <a:solidFill>
                  <a:srgbClr val="0000FF"/>
                </a:solidFill>
              </a:rPr>
              <a:t>Cost of Attendance(COA):</a:t>
            </a:r>
            <a:r>
              <a:rPr lang="en-US" sz="1800" b="1" dirty="0">
                <a:solidFill>
                  <a:srgbClr val="0000FF"/>
                </a:solidFill>
              </a:rPr>
              <a:t> </a:t>
            </a:r>
          </a:p>
          <a:p>
            <a:pPr marL="0" indent="0">
              <a:lnSpc>
                <a:spcPct val="90000"/>
              </a:lnSpc>
              <a:spcBef>
                <a:spcPts val="1272"/>
              </a:spcBef>
              <a:buNone/>
            </a:pPr>
            <a:r>
              <a:rPr lang="en-US" sz="1800" dirty="0"/>
              <a:t>Costs that the student can expect to incur during the school year </a:t>
            </a:r>
            <a:r>
              <a:rPr lang="en-US" sz="1600" dirty="0"/>
              <a:t>(direct + indirect costs)</a:t>
            </a:r>
            <a:endParaRPr lang="en-US" sz="1600" b="1" u="sng" dirty="0">
              <a:solidFill>
                <a:srgbClr val="AA2064"/>
              </a:solidFill>
            </a:endParaRPr>
          </a:p>
          <a:p>
            <a:pPr>
              <a:spcBef>
                <a:spcPts val="1272"/>
              </a:spcBef>
            </a:pPr>
            <a:r>
              <a:rPr lang="en-US" sz="1800" b="1" dirty="0">
                <a:solidFill>
                  <a:srgbClr val="7030A0"/>
                </a:solidFill>
              </a:rPr>
              <a:t>Direct costs: </a:t>
            </a:r>
            <a:r>
              <a:rPr lang="en-US" sz="1800" dirty="0"/>
              <a:t>billed by the school</a:t>
            </a:r>
          </a:p>
          <a:p>
            <a:pPr>
              <a:spcBef>
                <a:spcPts val="1272"/>
              </a:spcBef>
            </a:pPr>
            <a:r>
              <a:rPr lang="en-US" sz="1800" b="1" dirty="0">
                <a:solidFill>
                  <a:srgbClr val="008000"/>
                </a:solidFill>
              </a:rPr>
              <a:t>Indirect costs</a:t>
            </a:r>
            <a:r>
              <a:rPr lang="en-US" sz="1800" b="1" dirty="0">
                <a:solidFill>
                  <a:srgbClr val="088877"/>
                </a:solidFill>
              </a:rPr>
              <a:t>: </a:t>
            </a:r>
            <a:r>
              <a:rPr lang="en-US" sz="1800" dirty="0"/>
              <a:t>not included in bill but may be incurred</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2664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4842232" y="1524000"/>
            <a:ext cx="3996968" cy="205740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272"/>
              </a:spcBef>
              <a:buNone/>
            </a:pPr>
            <a:r>
              <a:rPr lang="en-US" sz="1800" b="1" u="sng" dirty="0">
                <a:solidFill>
                  <a:srgbClr val="0000FF"/>
                </a:solidFill>
              </a:rPr>
              <a:t>Expected Family Contribution (EFC) </a:t>
            </a:r>
          </a:p>
          <a:p>
            <a:pPr marL="0" indent="0">
              <a:lnSpc>
                <a:spcPct val="90000"/>
              </a:lnSpc>
              <a:spcBef>
                <a:spcPts val="1272"/>
              </a:spcBef>
              <a:buNone/>
            </a:pPr>
            <a:r>
              <a:rPr lang="en-US" sz="1800" dirty="0"/>
              <a:t>A measure of how much the student &amp; family are expected to contribute to the cost of the student’s education. </a:t>
            </a:r>
          </a:p>
          <a:p>
            <a:pPr marL="0" indent="0">
              <a:lnSpc>
                <a:spcPct val="90000"/>
              </a:lnSpc>
              <a:spcBef>
                <a:spcPts val="1272"/>
              </a:spcBef>
              <a:buNone/>
            </a:pPr>
            <a:r>
              <a:rPr lang="en-US" sz="1800" dirty="0"/>
              <a:t>The EFC is calculated from a federal formula using info collected from the Free Application for Federal Student Aid (FAFSA)</a:t>
            </a:r>
          </a:p>
          <a:p>
            <a:pPr marL="0" indent="0">
              <a:lnSpc>
                <a:spcPct val="90000"/>
              </a:lnSpc>
              <a:spcBef>
                <a:spcPts val="1272"/>
              </a:spcBef>
              <a:buNone/>
            </a:pPr>
            <a:endParaRPr lang="en-US" sz="1800"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u="sng" dirty="0">
              <a:solidFill>
                <a:srgbClr val="004C9A"/>
              </a:solidFill>
            </a:endParaRPr>
          </a:p>
          <a:p>
            <a:pPr lvl="1">
              <a:lnSpc>
                <a:spcPct val="90000"/>
              </a:lnSpc>
              <a:spcBef>
                <a:spcPts val="1272"/>
              </a:spcBef>
            </a:pPr>
            <a:endParaRPr lang="en-US" sz="1800" dirty="0"/>
          </a:p>
        </p:txBody>
      </p:sp>
      <p:sp>
        <p:nvSpPr>
          <p:cNvPr id="2" name="Rectangle 1"/>
          <p:cNvSpPr/>
          <p:nvPr/>
        </p:nvSpPr>
        <p:spPr>
          <a:xfrm>
            <a:off x="4524854" y="4403048"/>
            <a:ext cx="4648200" cy="1921552"/>
          </a:xfrm>
          <a:prstGeom prst="rect">
            <a:avLst/>
          </a:prstGeom>
          <a:noFill/>
        </p:spPr>
        <p:txBody>
          <a:bodyPr wrap="square">
            <a:spAutoFit/>
          </a:bodyPr>
          <a:lstStyle/>
          <a:p>
            <a:pPr algn="ctr">
              <a:lnSpc>
                <a:spcPct val="90000"/>
              </a:lnSpc>
              <a:spcBef>
                <a:spcPts val="1272"/>
              </a:spcBef>
            </a:pPr>
            <a:r>
              <a:rPr lang="en-US" b="1" u="sng" dirty="0">
                <a:solidFill>
                  <a:srgbClr val="0000FF"/>
                </a:solidFill>
              </a:rPr>
              <a:t>Financial Need = COA - EFC</a:t>
            </a:r>
            <a:r>
              <a:rPr lang="en-US" b="1" dirty="0">
                <a:solidFill>
                  <a:srgbClr val="0000FF"/>
                </a:solidFill>
              </a:rPr>
              <a:t>  </a:t>
            </a:r>
          </a:p>
          <a:p>
            <a:pPr marL="285750" indent="-285750">
              <a:lnSpc>
                <a:spcPct val="90000"/>
              </a:lnSpc>
              <a:spcBef>
                <a:spcPts val="1272"/>
              </a:spcBef>
              <a:buFont typeface="Arial" panose="020B0604020202020204" pitchFamily="34" charset="0"/>
              <a:buChar char="•"/>
            </a:pPr>
            <a:r>
              <a:rPr lang="en-US" dirty="0"/>
              <a:t>Schools will determine need after reviewing financial aid applications</a:t>
            </a:r>
          </a:p>
          <a:p>
            <a:pPr marL="285750" indent="-285750">
              <a:lnSpc>
                <a:spcPct val="90000"/>
              </a:lnSpc>
              <a:spcBef>
                <a:spcPts val="1272"/>
              </a:spcBef>
              <a:buFont typeface="Arial" panose="020B0604020202020204" pitchFamily="34" charset="0"/>
              <a:buChar char="•"/>
            </a:pPr>
            <a:r>
              <a:rPr lang="en-US" dirty="0"/>
              <a:t>Schools will create an award package based on need and available funding at their schools</a:t>
            </a:r>
          </a:p>
        </p:txBody>
      </p:sp>
      <p:sp>
        <p:nvSpPr>
          <p:cNvPr id="7" name="Content Placeholder 2"/>
          <p:cNvSpPr txBox="1">
            <a:spLocks/>
          </p:cNvSpPr>
          <p:nvPr/>
        </p:nvSpPr>
        <p:spPr>
          <a:xfrm>
            <a:off x="76200" y="3962400"/>
            <a:ext cx="4191000" cy="2667000"/>
          </a:xfrm>
          <a:prstGeom prst="rect">
            <a:avLst/>
          </a:prstGeom>
          <a:ln>
            <a:solidFill>
              <a:schemeClr val="tx1"/>
            </a:solidFill>
          </a:ln>
        </p:spPr>
        <p:txBody>
          <a:bodyPr>
            <a:normAutofit/>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School costs include:</a:t>
            </a:r>
          </a:p>
          <a:p>
            <a:pPr lvl="1">
              <a:buFont typeface="Wingdings" panose="05000000000000000000" pitchFamily="2" charset="2"/>
              <a:buChar char="§"/>
            </a:pPr>
            <a:r>
              <a:rPr lang="en-US" sz="1800" b="1" dirty="0">
                <a:solidFill>
                  <a:srgbClr val="7030A0"/>
                </a:solidFill>
              </a:rPr>
              <a:t>Tuition and fees</a:t>
            </a:r>
          </a:p>
          <a:p>
            <a:pPr lvl="1">
              <a:buFont typeface="Wingdings" panose="05000000000000000000" pitchFamily="2" charset="2"/>
              <a:buChar char="§"/>
            </a:pPr>
            <a:r>
              <a:rPr lang="en-US" sz="1800" b="1" dirty="0">
                <a:solidFill>
                  <a:srgbClr val="7030A0"/>
                </a:solidFill>
              </a:rPr>
              <a:t>Room and board</a:t>
            </a:r>
          </a:p>
          <a:p>
            <a:pPr lvl="1">
              <a:buFont typeface="Wingdings" panose="05000000000000000000" pitchFamily="2" charset="2"/>
              <a:buChar char="§"/>
            </a:pPr>
            <a:r>
              <a:rPr lang="en-US" sz="1800" b="1" dirty="0">
                <a:solidFill>
                  <a:srgbClr val="008000"/>
                </a:solidFill>
              </a:rPr>
              <a:t>Books and supplies</a:t>
            </a:r>
          </a:p>
          <a:p>
            <a:pPr lvl="1">
              <a:buFont typeface="Wingdings" panose="05000000000000000000" pitchFamily="2" charset="2"/>
              <a:buChar char="§"/>
            </a:pPr>
            <a:r>
              <a:rPr lang="en-US" sz="1800" b="1" dirty="0">
                <a:solidFill>
                  <a:srgbClr val="008000"/>
                </a:solidFill>
              </a:rPr>
              <a:t>Transportation</a:t>
            </a:r>
          </a:p>
          <a:p>
            <a:pPr lvl="1">
              <a:buFont typeface="Wingdings" panose="05000000000000000000" pitchFamily="2" charset="2"/>
              <a:buChar char="§"/>
            </a:pPr>
            <a:r>
              <a:rPr lang="en-US" sz="1800" b="1" dirty="0">
                <a:solidFill>
                  <a:srgbClr val="008000"/>
                </a:solidFill>
              </a:rPr>
              <a:t>Miscellaneous living expenses</a:t>
            </a:r>
          </a:p>
          <a:p>
            <a:endParaRPr lang="en-US" dirty="0"/>
          </a:p>
        </p:txBody>
      </p:sp>
    </p:spTree>
    <p:extLst>
      <p:ext uri="{BB962C8B-B14F-4D97-AF65-F5344CB8AC3E}">
        <p14:creationId xmlns:p14="http://schemas.microsoft.com/office/powerpoint/2010/main" val="227964164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8305800" cy="1143000"/>
          </a:xfrm>
        </p:spPr>
        <p:txBody>
          <a:bodyPr>
            <a:normAutofit/>
          </a:bodyPr>
          <a:lstStyle/>
          <a:p>
            <a:r>
              <a:rPr lang="en-US" altLang="en-US" dirty="0"/>
              <a:t>Types of Financial Aid</a:t>
            </a:r>
            <a:br>
              <a:rPr lang="en-US" altLang="en-US" dirty="0"/>
            </a:br>
            <a:r>
              <a:rPr lang="en-US" altLang="en-US" sz="2400" dirty="0"/>
              <a:t>Gift Aid (Free Money)</a:t>
            </a:r>
          </a:p>
        </p:txBody>
      </p:sp>
      <p:pic>
        <p:nvPicPr>
          <p:cNvPr id="4" name="Picture 4" descr="Image result for types of financial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945"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bwMode="auto">
          <a:xfrm>
            <a:off x="0" y="14478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0" i="0" u="none" strike="noStrike" kern="0" cap="none" spc="0" normalizeH="0" baseline="0" noProof="0" dirty="0">
              <a:ln>
                <a:noFill/>
              </a:ln>
              <a:solidFill>
                <a:srgbClr val="000000"/>
              </a:solidFill>
              <a:effectLst/>
              <a:uLnTx/>
              <a:uFillTx/>
              <a:latin typeface="Arial"/>
              <a:ea typeface="ＭＳ Ｐゴシック"/>
            </a:endParaRPr>
          </a:p>
          <a:p>
            <a:pPr lvl="1">
              <a:buClr>
                <a:srgbClr val="00B0F0"/>
              </a:buClr>
              <a:buFont typeface="Wingdings" pitchFamily="2" charset="2"/>
              <a:buChar char="Ø"/>
              <a:defRPr/>
            </a:pPr>
            <a:r>
              <a:rPr lang="en-US" sz="2000" b="1" dirty="0">
                <a:solidFill>
                  <a:srgbClr val="0000CC"/>
                </a:solidFill>
              </a:rPr>
              <a:t>Grants</a:t>
            </a:r>
            <a:r>
              <a:rPr kumimoji="0" lang="en-US" sz="2000" b="1" i="0" u="none" strike="noStrike" kern="0" cap="none" spc="0" normalizeH="0" baseline="0" noProof="0" dirty="0">
                <a:ln>
                  <a:noFill/>
                </a:ln>
                <a:solidFill>
                  <a:srgbClr val="004C9A"/>
                </a:solidFill>
                <a:effectLst/>
                <a:uLnTx/>
                <a:uFillTx/>
                <a:latin typeface="Arial"/>
                <a:ea typeface="ＭＳ Ｐゴシック"/>
              </a:rPr>
              <a:t>:</a:t>
            </a:r>
            <a:r>
              <a:rPr kumimoji="0" lang="en-US" sz="2000" b="0" i="0" u="none" strike="noStrike" kern="0" cap="none" spc="0" normalizeH="0" baseline="0" noProof="0" dirty="0">
                <a:ln>
                  <a:noFill/>
                </a:ln>
                <a:solidFill>
                  <a:srgbClr val="004C9A"/>
                </a:solidFill>
                <a:effectLst/>
                <a:uLnTx/>
                <a:uFillTx/>
                <a:latin typeface="Arial"/>
                <a:ea typeface="ＭＳ Ｐゴシック"/>
              </a:rPr>
              <a:t> </a:t>
            </a:r>
            <a:r>
              <a:rPr kumimoji="0" lang="en-US" sz="2000" b="0" i="0" u="none" strike="noStrike" kern="0" cap="none" spc="0" normalizeH="0" baseline="0" noProof="0" dirty="0">
                <a:ln>
                  <a:noFill/>
                </a:ln>
                <a:solidFill>
                  <a:schemeClr val="tx1"/>
                </a:solidFill>
                <a:effectLst/>
                <a:uLnTx/>
                <a:uFillTx/>
                <a:latin typeface="Arial"/>
                <a:ea typeface="ＭＳ Ｐゴシック"/>
              </a:rPr>
              <a:t>aid, based</a:t>
            </a:r>
            <a:r>
              <a:rPr kumimoji="0" lang="en-US" sz="2000" b="0" i="0" u="none" strike="noStrike" kern="0" cap="none" spc="0" normalizeH="0" baseline="0" noProof="0" dirty="0">
                <a:ln>
                  <a:noFill/>
                </a:ln>
                <a:solidFill>
                  <a:prstClr val="black"/>
                </a:solidFill>
                <a:effectLst/>
                <a:uLnTx/>
                <a:uFillTx/>
                <a:latin typeface="Arial"/>
                <a:ea typeface="ＭＳ Ｐゴシック"/>
              </a:rPr>
              <a:t> on </a:t>
            </a:r>
            <a:r>
              <a:rPr kumimoji="0" lang="en-US" sz="2000" b="0" i="0" u="sng" strike="noStrike" kern="0" cap="none" spc="0" normalizeH="0" baseline="0" noProof="0" dirty="0">
                <a:ln>
                  <a:noFill/>
                </a:ln>
                <a:solidFill>
                  <a:prstClr val="black"/>
                </a:solidFill>
                <a:effectLst/>
                <a:uLnTx/>
                <a:uFillTx/>
                <a:latin typeface="Arial"/>
                <a:ea typeface="ＭＳ Ｐゴシック"/>
              </a:rPr>
              <a:t>financial</a:t>
            </a:r>
            <a:r>
              <a:rPr kumimoji="0" lang="en-US" sz="2000" b="0" i="0" u="sng" strike="noStrike" kern="0" cap="none" spc="0" normalizeH="0" noProof="0" dirty="0">
                <a:ln>
                  <a:noFill/>
                </a:ln>
                <a:solidFill>
                  <a:prstClr val="black"/>
                </a:solidFill>
                <a:effectLst/>
                <a:uLnTx/>
                <a:uFillTx/>
                <a:latin typeface="Arial"/>
                <a:ea typeface="ＭＳ Ｐゴシック"/>
              </a:rPr>
              <a:t> </a:t>
            </a:r>
            <a:r>
              <a:rPr kumimoji="0" lang="en-US" sz="2000" b="0" i="0" u="sng" strike="noStrike" kern="0" cap="none" spc="0" normalizeH="0" baseline="0" noProof="0" dirty="0">
                <a:ln>
                  <a:noFill/>
                </a:ln>
                <a:solidFill>
                  <a:prstClr val="black"/>
                </a:solidFill>
                <a:effectLst/>
                <a:uLnTx/>
                <a:uFillTx/>
                <a:latin typeface="Arial"/>
                <a:ea typeface="ＭＳ Ｐゴシック"/>
              </a:rPr>
              <a:t>need</a:t>
            </a:r>
            <a:r>
              <a:rPr kumimoji="0" lang="en-US" sz="2000" b="0" i="0" u="none" strike="noStrike" kern="0" cap="none" spc="0" normalizeH="0" baseline="0" noProof="0" dirty="0">
                <a:ln>
                  <a:noFill/>
                </a:ln>
                <a:solidFill>
                  <a:prstClr val="black"/>
                </a:solidFill>
                <a:effectLst/>
                <a:uLnTx/>
                <a:uFillTx/>
                <a:latin typeface="Arial"/>
                <a:ea typeface="ＭＳ Ｐゴシック"/>
              </a:rPr>
              <a:t> and generally does not have to be repaid</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Student must complete financial aid paperwork to determine eligibility</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lang="en-US" kern="0" dirty="0">
                <a:solidFill>
                  <a:prstClr val="black"/>
                </a:solidFill>
                <a:latin typeface="Arial"/>
                <a:ea typeface="ＭＳ Ｐゴシック"/>
              </a:rPr>
              <a:t>Looks at COA</a:t>
            </a:r>
            <a:r>
              <a:rPr kumimoji="0" lang="en-US" sz="2000" b="0" i="0" u="none" strike="noStrike" kern="0" cap="none" spc="0" normalizeH="0" baseline="0" noProof="0" dirty="0">
                <a:ln>
                  <a:noFill/>
                </a:ln>
                <a:solidFill>
                  <a:prstClr val="black"/>
                </a:solidFill>
                <a:effectLst/>
                <a:uLnTx/>
                <a:uFillTx/>
                <a:latin typeface="Arial"/>
                <a:ea typeface="ＭＳ Ｐゴシック"/>
              </a:rPr>
              <a:t> </a:t>
            </a:r>
            <a:r>
              <a:rPr lang="en-US" kern="0" dirty="0">
                <a:solidFill>
                  <a:prstClr val="black"/>
                </a:solidFill>
                <a:latin typeface="Arial"/>
                <a:ea typeface="ＭＳ Ｐゴシック"/>
              </a:rPr>
              <a:t>&amp; EFC</a:t>
            </a:r>
            <a:r>
              <a:rPr kumimoji="0" lang="en-US" sz="2000" b="0" i="0" u="none" strike="noStrike" kern="0" cap="none" spc="0" normalizeH="0" baseline="0" noProof="0" dirty="0">
                <a:ln>
                  <a:noFill/>
                </a:ln>
                <a:solidFill>
                  <a:prstClr val="black"/>
                </a:solidFill>
                <a:effectLst/>
                <a:uLnTx/>
                <a:uFillTx/>
                <a:latin typeface="Arial"/>
                <a:ea typeface="ＭＳ Ｐゴシック"/>
              </a:rPr>
              <a:t> </a:t>
            </a: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1" i="0" u="none" strike="noStrike" kern="0" cap="none" spc="0" normalizeH="0" baseline="0" noProof="0" dirty="0">
              <a:ln>
                <a:noFill/>
              </a:ln>
              <a:solidFill>
                <a:srgbClr val="FF0000"/>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1" i="0" u="none" strike="noStrike" kern="0" cap="none" spc="0" normalizeH="0" baseline="0" noProof="0" dirty="0">
              <a:ln>
                <a:noFill/>
              </a:ln>
              <a:solidFill>
                <a:srgbClr val="FF0000"/>
              </a:solidFill>
              <a:effectLst/>
              <a:uLnTx/>
              <a:uFillTx/>
              <a:latin typeface="Arial"/>
              <a:ea typeface="ＭＳ Ｐゴシック"/>
            </a:endParaRPr>
          </a:p>
          <a:p>
            <a:pPr lvl="1">
              <a:buClr>
                <a:srgbClr val="00B0F0"/>
              </a:buClr>
              <a:buFont typeface="Wingdings" pitchFamily="2" charset="2"/>
              <a:buChar char="Ø"/>
              <a:defRPr/>
            </a:pPr>
            <a:r>
              <a:rPr lang="en-US" sz="2000" b="1" dirty="0">
                <a:solidFill>
                  <a:srgbClr val="0000CC"/>
                </a:solidFill>
              </a:rPr>
              <a:t>Scholarships</a:t>
            </a:r>
            <a:r>
              <a:rPr kumimoji="0" lang="en-US" sz="2000" b="1" i="0" u="none" strike="noStrike" kern="0" cap="none" spc="0" normalizeH="0" baseline="0" noProof="0" dirty="0">
                <a:ln>
                  <a:noFill/>
                </a:ln>
                <a:solidFill>
                  <a:srgbClr val="002060"/>
                </a:solidFill>
                <a:effectLst/>
                <a:uLnTx/>
                <a:uFillTx/>
                <a:latin typeface="Arial"/>
                <a:ea typeface="ＭＳ Ｐゴシック"/>
              </a:rPr>
              <a:t>:</a:t>
            </a:r>
            <a:r>
              <a:rPr kumimoji="0" lang="en-US" sz="2000" b="1" i="0" u="none" strike="noStrike" kern="0" cap="none" spc="0" normalizeH="0" baseline="0" noProof="0" dirty="0">
                <a:ln>
                  <a:noFill/>
                </a:ln>
                <a:solidFill>
                  <a:srgbClr val="FF0000"/>
                </a:solidFill>
                <a:effectLst/>
                <a:uLnTx/>
                <a:uFillTx/>
                <a:latin typeface="Arial"/>
                <a:ea typeface="ＭＳ Ｐゴシック"/>
              </a:rPr>
              <a:t> </a:t>
            </a:r>
            <a:r>
              <a:rPr kumimoji="0" lang="en-US" sz="2000" b="0" i="0" u="none" strike="noStrike" kern="0" cap="none" spc="0" normalizeH="0" baseline="0" noProof="0" dirty="0">
                <a:ln>
                  <a:noFill/>
                </a:ln>
                <a:solidFill>
                  <a:prstClr val="black"/>
                </a:solidFill>
                <a:effectLst/>
                <a:uLnTx/>
                <a:uFillTx/>
                <a:latin typeface="Arial"/>
                <a:ea typeface="ＭＳ Ｐゴシック"/>
              </a:rPr>
              <a:t>aid, usually based on </a:t>
            </a:r>
            <a:r>
              <a:rPr kumimoji="0" lang="en-US" sz="2000" b="0" i="0" u="sng" strike="noStrike" kern="0" cap="none" spc="0" normalizeH="0" baseline="0" noProof="0" dirty="0">
                <a:ln>
                  <a:noFill/>
                </a:ln>
                <a:solidFill>
                  <a:prstClr val="black"/>
                </a:solidFill>
                <a:effectLst/>
                <a:uLnTx/>
                <a:uFillTx/>
                <a:latin typeface="Arial"/>
                <a:ea typeface="ＭＳ Ｐゴシック"/>
              </a:rPr>
              <a:t>merit</a:t>
            </a:r>
            <a:r>
              <a:rPr kumimoji="0" lang="en-US" sz="2000" b="0" i="0" u="none" strike="noStrike" kern="0" cap="none" spc="0" normalizeH="0" baseline="0" noProof="0" dirty="0">
                <a:ln>
                  <a:noFill/>
                </a:ln>
                <a:solidFill>
                  <a:prstClr val="black"/>
                </a:solidFill>
                <a:effectLst/>
                <a:uLnTx/>
                <a:uFillTx/>
                <a:latin typeface="Arial"/>
                <a:ea typeface="ＭＳ Ｐゴシック"/>
              </a:rPr>
              <a:t>, that generally does not have to be repaid. </a:t>
            </a:r>
            <a:r>
              <a:rPr lang="en-US" sz="2000" kern="0" noProof="0" dirty="0">
                <a:solidFill>
                  <a:prstClr val="black"/>
                </a:solidFill>
                <a:latin typeface="Arial"/>
                <a:ea typeface="ＭＳ Ｐゴシック"/>
              </a:rPr>
              <a:t>Most</a:t>
            </a:r>
            <a:r>
              <a:rPr kumimoji="0" lang="en-US" sz="2000" b="0" i="0" u="none" strike="noStrike" kern="0" cap="none" spc="0" normalizeH="0" baseline="0" noProof="0" dirty="0">
                <a:ln>
                  <a:noFill/>
                </a:ln>
                <a:solidFill>
                  <a:prstClr val="black"/>
                </a:solidFill>
                <a:effectLst/>
                <a:uLnTx/>
                <a:uFillTx/>
                <a:latin typeface="Arial"/>
                <a:ea typeface="ＭＳ Ｐゴシック"/>
              </a:rPr>
              <a:t> students must meet certain qualifications to receive and maintain scholarships.</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Academic &amp; athletic</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Talent (music, art, etc.)</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Grades, religious, ethnic or cultural background</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lang="en-US" kern="0" dirty="0">
                <a:solidFill>
                  <a:prstClr val="black"/>
                </a:solidFill>
                <a:latin typeface="Arial"/>
                <a:ea typeface="ＭＳ Ｐゴシック"/>
              </a:rPr>
              <a:t>Select criteria determined by scholarship organization(s)</a:t>
            </a: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914400" marR="0" lvl="2"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1" i="0" u="none" strike="noStrike" kern="0" cap="none" spc="0" normalizeH="0" baseline="0" noProof="0" dirty="0">
              <a:ln>
                <a:noFill/>
              </a:ln>
              <a:solidFill>
                <a:srgbClr val="FF0000"/>
              </a:solidFill>
              <a:effectLst/>
              <a:uLnTx/>
              <a:uFillTx/>
              <a:latin typeface="Arial"/>
              <a:ea typeface="ＭＳ Ｐゴシック"/>
            </a:endParaRPr>
          </a:p>
          <a:p>
            <a:pPr marL="0" marR="0" lvl="0"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0" i="0" u="none" strike="noStrike" kern="0" cap="none" spc="0" normalizeH="0" baseline="0" noProof="0" dirty="0">
              <a:ln>
                <a:noFill/>
              </a:ln>
              <a:solidFill>
                <a:srgbClr val="606062"/>
              </a:solidFill>
              <a:effectLst/>
              <a:uLnTx/>
              <a:uFillTx/>
              <a:latin typeface="Arial"/>
              <a:ea typeface="ＭＳ Ｐゴシック"/>
            </a:endParaRPr>
          </a:p>
        </p:txBody>
      </p:sp>
    </p:spTree>
    <p:extLst>
      <p:ext uri="{BB962C8B-B14F-4D97-AF65-F5344CB8AC3E}">
        <p14:creationId xmlns:p14="http://schemas.microsoft.com/office/powerpoint/2010/main" val="47799781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8305800" cy="1143000"/>
          </a:xfrm>
        </p:spPr>
        <p:txBody>
          <a:bodyPr>
            <a:normAutofit/>
          </a:bodyPr>
          <a:lstStyle/>
          <a:p>
            <a:r>
              <a:rPr lang="en-US" altLang="en-US" dirty="0"/>
              <a:t>Types of Financial Aid</a:t>
            </a:r>
            <a:br>
              <a:rPr lang="en-US" altLang="en-US" dirty="0"/>
            </a:br>
            <a:r>
              <a:rPr lang="en-US" sz="2700" dirty="0"/>
              <a:t>Self-Help Aid</a:t>
            </a:r>
            <a:endParaRPr lang="en-US" altLang="en-US" sz="2700" dirty="0"/>
          </a:p>
        </p:txBody>
      </p:sp>
      <p:sp>
        <p:nvSpPr>
          <p:cNvPr id="8" name="Content Placeholder 1"/>
          <p:cNvSpPr>
            <a:spLocks noGrp="1"/>
          </p:cNvSpPr>
          <p:nvPr>
            <p:ph idx="1"/>
          </p:nvPr>
        </p:nvSpPr>
        <p:spPr>
          <a:xfrm>
            <a:off x="0" y="1371600"/>
            <a:ext cx="9144000" cy="5410200"/>
          </a:xfrm>
        </p:spPr>
        <p:txBody>
          <a:bodyPr>
            <a:noAutofit/>
          </a:bodyPr>
          <a:lstStyle/>
          <a:p>
            <a:pPr marL="457200" lvl="1" indent="0">
              <a:buClr>
                <a:srgbClr val="00B0F0"/>
              </a:buClr>
              <a:buNone/>
              <a:defRPr/>
            </a:pPr>
            <a:endParaRPr lang="en-US" sz="800" dirty="0">
              <a:solidFill>
                <a:prstClr val="black"/>
              </a:solidFill>
            </a:endParaRPr>
          </a:p>
          <a:p>
            <a:pPr lvl="1">
              <a:buClr>
                <a:srgbClr val="00B0F0"/>
              </a:buClr>
              <a:buFont typeface="Wingdings" pitchFamily="2" charset="2"/>
              <a:buChar char="Ø"/>
              <a:defRPr/>
            </a:pPr>
            <a:r>
              <a:rPr lang="en-US" sz="2200" b="1" dirty="0">
                <a:solidFill>
                  <a:srgbClr val="0000CC"/>
                </a:solidFill>
              </a:rPr>
              <a:t>Work Study</a:t>
            </a:r>
            <a:r>
              <a:rPr lang="en-US" sz="2200" b="1" dirty="0">
                <a:solidFill>
                  <a:srgbClr val="002060"/>
                </a:solidFill>
              </a:rPr>
              <a:t>: </a:t>
            </a:r>
            <a:r>
              <a:rPr lang="en-US" sz="2000" dirty="0">
                <a:solidFill>
                  <a:prstClr val="black"/>
                </a:solidFill>
              </a:rPr>
              <a:t>Student obtains job, often coordinated through the campus and/or State. </a:t>
            </a:r>
          </a:p>
          <a:p>
            <a:pPr lvl="2">
              <a:buClr>
                <a:srgbClr val="00B0F0"/>
              </a:buClr>
              <a:buFont typeface="Wingdings" pitchFamily="2" charset="2"/>
              <a:buChar char="Ø"/>
              <a:defRPr/>
            </a:pPr>
            <a:r>
              <a:rPr lang="en-US" sz="2000" dirty="0">
                <a:solidFill>
                  <a:prstClr val="black"/>
                </a:solidFill>
              </a:rPr>
              <a:t>Wages earned help cover the cost of attendance</a:t>
            </a:r>
          </a:p>
          <a:p>
            <a:pPr lvl="2">
              <a:buClr>
                <a:srgbClr val="00B0F0"/>
              </a:buClr>
              <a:buFont typeface="Wingdings" pitchFamily="2" charset="2"/>
              <a:buChar char="Ø"/>
              <a:defRPr/>
            </a:pPr>
            <a:r>
              <a:rPr lang="en-US" sz="2000" dirty="0">
                <a:solidFill>
                  <a:prstClr val="black"/>
                </a:solidFill>
              </a:rPr>
              <a:t>Not offered at all schools </a:t>
            </a:r>
            <a:endParaRPr lang="en-US" sz="800" dirty="0">
              <a:solidFill>
                <a:prstClr val="black"/>
              </a:solidFill>
            </a:endParaRPr>
          </a:p>
          <a:p>
            <a:pPr marL="457200" lvl="1" indent="0">
              <a:buClr>
                <a:srgbClr val="00B0F0"/>
              </a:buClr>
              <a:buFontTx/>
              <a:buNone/>
              <a:defRPr/>
            </a:pPr>
            <a:endParaRPr lang="en-US" sz="800" dirty="0">
              <a:solidFill>
                <a:prstClr val="black"/>
              </a:solidFill>
            </a:endParaRPr>
          </a:p>
          <a:p>
            <a:pPr lvl="1">
              <a:buClr>
                <a:srgbClr val="00B0F0"/>
              </a:buClr>
              <a:buFont typeface="Wingdings" pitchFamily="2" charset="2"/>
              <a:buChar char="Ø"/>
              <a:defRPr/>
            </a:pPr>
            <a:r>
              <a:rPr lang="en-US" sz="2200" b="1" dirty="0">
                <a:solidFill>
                  <a:srgbClr val="0000CC"/>
                </a:solidFill>
              </a:rPr>
              <a:t>Student Loans: </a:t>
            </a:r>
            <a:r>
              <a:rPr lang="en-US" sz="2000" dirty="0">
                <a:solidFill>
                  <a:prstClr val="black"/>
                </a:solidFill>
              </a:rPr>
              <a:t>Borrowed money that must be repaid </a:t>
            </a:r>
            <a:r>
              <a:rPr lang="en-US" sz="2000" dirty="0"/>
              <a:t>(with interest)          </a:t>
            </a:r>
          </a:p>
          <a:p>
            <a:pPr lvl="2">
              <a:buClr>
                <a:srgbClr val="00B0F0"/>
              </a:buClr>
              <a:buFont typeface="Wingdings" pitchFamily="2" charset="2"/>
              <a:buChar char="Ø"/>
              <a:defRPr/>
            </a:pPr>
            <a:r>
              <a:rPr lang="en-US" sz="2000" b="1" dirty="0"/>
              <a:t>Federal Direct Loans -Student’s Name </a:t>
            </a:r>
          </a:p>
          <a:p>
            <a:pPr lvl="2">
              <a:buClr>
                <a:srgbClr val="00B0F0"/>
              </a:buClr>
              <a:buFont typeface="Wingdings" pitchFamily="2" charset="2"/>
              <a:buChar char="Ø"/>
              <a:defRPr/>
            </a:pPr>
            <a:r>
              <a:rPr lang="en-US" sz="2000" b="1" dirty="0"/>
              <a:t>Federal PLUS Loans -Parent’s Name </a:t>
            </a:r>
          </a:p>
          <a:p>
            <a:pPr lvl="2">
              <a:buClr>
                <a:srgbClr val="00B0F0"/>
              </a:buClr>
              <a:buFont typeface="Wingdings" pitchFamily="2" charset="2"/>
              <a:buChar char="Ø"/>
              <a:defRPr/>
            </a:pPr>
            <a:r>
              <a:rPr lang="en-US" sz="2000" b="1" dirty="0"/>
              <a:t>Private/Alternative Student Loans – Varies amongst lender</a:t>
            </a:r>
          </a:p>
          <a:p>
            <a:pPr marL="0" indent="0">
              <a:buNone/>
            </a:pPr>
            <a:endParaRPr lang="en-US" sz="2000" dirty="0"/>
          </a:p>
          <a:p>
            <a:pPr marL="114300" indent="0">
              <a:buClr>
                <a:srgbClr val="00B0F0"/>
              </a:buClr>
              <a:buNone/>
              <a:defRPr/>
            </a:pPr>
            <a:endParaRPr lang="en-US" dirty="0">
              <a:solidFill>
                <a:prstClr val="black"/>
              </a:solidFill>
            </a:endParaRPr>
          </a:p>
          <a:p>
            <a:pPr marL="914400" lvl="2" indent="0">
              <a:buClr>
                <a:srgbClr val="00B0F0"/>
              </a:buClr>
              <a:buNone/>
              <a:defRPr/>
            </a:pPr>
            <a:endParaRPr lang="en-US" dirty="0">
              <a:solidFill>
                <a:prstClr val="black"/>
              </a:solidFill>
            </a:endParaRPr>
          </a:p>
          <a:p>
            <a:pPr marL="457200" lvl="1" indent="0">
              <a:buClr>
                <a:srgbClr val="00B0F0"/>
              </a:buClr>
              <a:buFontTx/>
              <a:buNone/>
              <a:defRPr/>
            </a:pPr>
            <a:endParaRPr lang="en-US" sz="2000" b="1" dirty="0">
              <a:solidFill>
                <a:srgbClr val="FF0000"/>
              </a:solidFill>
            </a:endParaRPr>
          </a:p>
          <a:p>
            <a:pPr marL="0" indent="0">
              <a:buClr>
                <a:srgbClr val="00B0F0"/>
              </a:buClr>
              <a:buFontTx/>
              <a:buNone/>
              <a:defRPr/>
            </a:pPr>
            <a:endParaRPr lang="en-US" sz="2000" dirty="0"/>
          </a:p>
        </p:txBody>
      </p:sp>
      <p:sp>
        <p:nvSpPr>
          <p:cNvPr id="5" name="Oval 4">
            <a:extLst>
              <a:ext uri="{FF2B5EF4-FFF2-40B4-BE49-F238E27FC236}">
                <a16:creationId xmlns:a16="http://schemas.microsoft.com/office/drawing/2014/main" id="{96710C54-F93E-4D4E-8815-8DF0A885767A}"/>
              </a:ext>
            </a:extLst>
          </p:cNvPr>
          <p:cNvSpPr/>
          <p:nvPr/>
        </p:nvSpPr>
        <p:spPr>
          <a:xfrm>
            <a:off x="7010400" y="76200"/>
            <a:ext cx="1676400" cy="15240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6" name="Picture 5" descr="Orion_money-ba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0450" y="304800"/>
            <a:ext cx="883920" cy="1094378"/>
          </a:xfrm>
          <a:prstGeom prst="rect">
            <a:avLst/>
          </a:prstGeom>
        </p:spPr>
      </p:pic>
    </p:spTree>
    <p:extLst>
      <p:ext uri="{BB962C8B-B14F-4D97-AF65-F5344CB8AC3E}">
        <p14:creationId xmlns:p14="http://schemas.microsoft.com/office/powerpoint/2010/main" val="170501185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Federal Programs</a:t>
            </a:r>
          </a:p>
        </p:txBody>
      </p:sp>
      <p:sp>
        <p:nvSpPr>
          <p:cNvPr id="4" name="Content Placeholder 2"/>
          <p:cNvSpPr>
            <a:spLocks noGrp="1"/>
          </p:cNvSpPr>
          <p:nvPr>
            <p:ph idx="1"/>
          </p:nvPr>
        </p:nvSpPr>
        <p:spPr/>
        <p:txBody>
          <a:bodyPr>
            <a:normAutofit/>
          </a:bodyPr>
          <a:lstStyle/>
          <a:p>
            <a:r>
              <a:rPr lang="en-US" dirty="0"/>
              <a:t>Pell Grant: </a:t>
            </a:r>
            <a:r>
              <a:rPr lang="en-US" sz="2600" dirty="0"/>
              <a:t>2022-23 </a:t>
            </a:r>
            <a:r>
              <a:rPr lang="en-US" dirty="0"/>
              <a:t>max award $6,895</a:t>
            </a:r>
            <a:r>
              <a:rPr lang="en-US" dirty="0">
                <a:solidFill>
                  <a:srgbClr val="92278F"/>
                </a:solidFill>
              </a:rPr>
              <a:t>*</a:t>
            </a:r>
            <a:endParaRPr lang="en-US" dirty="0"/>
          </a:p>
          <a:p>
            <a:pPr lvl="1"/>
            <a:r>
              <a:rPr lang="en-US" dirty="0"/>
              <a:t>Max amount reviewed every year</a:t>
            </a:r>
          </a:p>
          <a:p>
            <a:r>
              <a:rPr lang="en-US" dirty="0"/>
              <a:t>Campus-based aid: </a:t>
            </a:r>
            <a:r>
              <a:rPr lang="en-US" sz="2400" dirty="0"/>
              <a:t>amounts determined by Financial Aid Office (FAO) </a:t>
            </a:r>
          </a:p>
          <a:p>
            <a:pPr lvl="1"/>
            <a:r>
              <a:rPr lang="en-US" dirty="0"/>
              <a:t>FSEOG………………up to $4,000</a:t>
            </a:r>
          </a:p>
          <a:p>
            <a:pPr lvl="1"/>
            <a:r>
              <a:rPr lang="en-US" dirty="0"/>
              <a:t>Federal Work-Study…FAO determines</a:t>
            </a:r>
          </a:p>
          <a:p>
            <a:pPr marL="0" indent="0">
              <a:buNone/>
            </a:pPr>
            <a:r>
              <a:rPr lang="en-US" dirty="0"/>
              <a:t>For most programs, student must be enrolled at least half-time.</a:t>
            </a:r>
          </a:p>
          <a:p>
            <a:pPr lvl="1"/>
            <a:r>
              <a:rPr lang="en-US" dirty="0"/>
              <a:t>Must complete the FAFSA</a:t>
            </a:r>
          </a:p>
          <a:p>
            <a:pPr marL="0" indent="0">
              <a:buNone/>
            </a:pPr>
            <a:r>
              <a:rPr lang="en-US" sz="2000" b="1" dirty="0">
                <a:solidFill>
                  <a:srgbClr val="92278F"/>
                </a:solidFill>
              </a:rPr>
              <a:t>* Goes to most financially needy students</a:t>
            </a:r>
          </a:p>
        </p:txBody>
      </p:sp>
      <p:sp>
        <p:nvSpPr>
          <p:cNvPr id="2" name="Slide Number Placeholder 1">
            <a:extLst>
              <a:ext uri="{FF2B5EF4-FFF2-40B4-BE49-F238E27FC236}">
                <a16:creationId xmlns:a16="http://schemas.microsoft.com/office/drawing/2014/main" id="{A6BE439C-050F-A147-8856-258F2B0E4B65}"/>
              </a:ext>
            </a:extLst>
          </p:cNvPr>
          <p:cNvSpPr>
            <a:spLocks noGrp="1"/>
          </p:cNvSpPr>
          <p:nvPr>
            <p:ph type="sldNum" sz="quarter" idx="12"/>
          </p:nvPr>
        </p:nvSpPr>
        <p:spPr/>
        <p:txBody>
          <a:bodyPr/>
          <a:lstStyle/>
          <a:p>
            <a:fld id="{3ECAA9F2-51A7-FA4F-B019-4D81CA3B727C}" type="slidenum">
              <a:rPr lang="en-US" smtClean="0"/>
              <a:pPr/>
              <a:t>8</a:t>
            </a:fld>
            <a:endParaRPr lang="en-US" dirty="0"/>
          </a:p>
        </p:txBody>
      </p:sp>
    </p:spTree>
    <p:extLst>
      <p:ext uri="{BB962C8B-B14F-4D97-AF65-F5344CB8AC3E}">
        <p14:creationId xmlns:p14="http://schemas.microsoft.com/office/powerpoint/2010/main" val="39550522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381000"/>
            <a:ext cx="8305800" cy="1143000"/>
          </a:xfrm>
        </p:spPr>
        <p:txBody>
          <a:bodyPr/>
          <a:lstStyle/>
          <a:p>
            <a:r>
              <a:rPr lang="en-US" dirty="0"/>
              <a:t>Pennsylvania State Grant</a:t>
            </a:r>
            <a:endParaRPr lang="en-US" baseline="30000" dirty="0"/>
          </a:p>
        </p:txBody>
      </p:sp>
      <p:sp>
        <p:nvSpPr>
          <p:cNvPr id="6" name="Content Placeholder 1"/>
          <p:cNvSpPr>
            <a:spLocks noGrp="1"/>
          </p:cNvSpPr>
          <p:nvPr>
            <p:ph idx="1"/>
          </p:nvPr>
        </p:nvSpPr>
        <p:spPr>
          <a:xfrm>
            <a:off x="0" y="1371600"/>
            <a:ext cx="9144000" cy="2209800"/>
          </a:xfrm>
        </p:spPr>
        <p:txBody>
          <a:bodyPr>
            <a:noAutofit/>
          </a:bodyPr>
          <a:lstStyle/>
          <a:p>
            <a:pPr marL="114300" indent="0">
              <a:buClr>
                <a:srgbClr val="00B0F0"/>
              </a:buClr>
              <a:buNone/>
            </a:pPr>
            <a:r>
              <a:rPr lang="en-US" sz="2600" b="1" dirty="0">
                <a:solidFill>
                  <a:schemeClr val="tx1"/>
                </a:solidFill>
              </a:rPr>
              <a:t>PA State Grant:</a:t>
            </a:r>
            <a:r>
              <a:rPr lang="en-US" sz="2600" dirty="0">
                <a:solidFill>
                  <a:schemeClr val="tx1"/>
                </a:solidFill>
              </a:rPr>
              <a:t> 2022-23 max award $5,750</a:t>
            </a:r>
          </a:p>
          <a:p>
            <a:pPr marL="400050">
              <a:buClr>
                <a:srgbClr val="00B0F0"/>
              </a:buClr>
              <a:buFont typeface="Wingdings" panose="05000000000000000000" pitchFamily="2" charset="2"/>
              <a:buChar char="Ø"/>
            </a:pPr>
            <a:r>
              <a:rPr lang="en-US" sz="2000" dirty="0">
                <a:solidFill>
                  <a:schemeClr val="tx1"/>
                </a:solidFill>
              </a:rPr>
              <a:t>Awarded to eligible PA residents who demonstrate financial need</a:t>
            </a:r>
          </a:p>
          <a:p>
            <a:pPr marL="400050">
              <a:buClr>
                <a:srgbClr val="00B0F0"/>
              </a:buClr>
              <a:buFont typeface="Wingdings" panose="05000000000000000000" pitchFamily="2" charset="2"/>
              <a:buChar char="Ø"/>
            </a:pPr>
            <a:r>
              <a:rPr lang="en-US" sz="2000" dirty="0"/>
              <a:t>Required: a</a:t>
            </a:r>
            <a:r>
              <a:rPr lang="en-US" sz="2000" dirty="0">
                <a:solidFill>
                  <a:schemeClr val="tx1"/>
                </a:solidFill>
              </a:rPr>
              <a:t>pproved school/ approved program of study </a:t>
            </a:r>
          </a:p>
          <a:p>
            <a:pPr marL="400050">
              <a:buClr>
                <a:srgbClr val="00B0F0"/>
              </a:buClr>
              <a:buFont typeface="Wingdings" panose="05000000000000000000" pitchFamily="2" charset="2"/>
              <a:buChar char="Ø"/>
            </a:pPr>
            <a:r>
              <a:rPr lang="en-US" sz="2000" dirty="0">
                <a:solidFill>
                  <a:schemeClr val="tx1"/>
                </a:solidFill>
              </a:rPr>
              <a:t>Out of State	schools in DE, MA, OH, WV, VT &amp; DC:  max $600</a:t>
            </a:r>
          </a:p>
          <a:p>
            <a:pPr marL="800100" lvl="1">
              <a:buClr>
                <a:srgbClr val="00B0F0"/>
              </a:buClr>
              <a:buFont typeface="Wingdings" panose="05000000000000000000" pitchFamily="2" charset="2"/>
              <a:buChar char="Ø"/>
            </a:pPr>
            <a:r>
              <a:rPr lang="en-US" sz="2000" dirty="0"/>
              <a:t>Veterans: up to $800</a:t>
            </a:r>
            <a:endParaRPr lang="en-US" sz="2000" dirty="0">
              <a:solidFill>
                <a:schemeClr val="tx1"/>
              </a:solidFill>
            </a:endParaRPr>
          </a:p>
          <a:p>
            <a:pPr marL="57150" indent="0">
              <a:buClr>
                <a:srgbClr val="00B0F0"/>
              </a:buClr>
              <a:buNone/>
            </a:pPr>
            <a:endParaRPr lang="en-US" sz="2000" dirty="0">
              <a:solidFill>
                <a:schemeClr val="tx1"/>
              </a:solidFill>
            </a:endParaRPr>
          </a:p>
          <a:p>
            <a:pPr marL="571500" lvl="1" indent="0">
              <a:buClr>
                <a:srgbClr val="00B0F0"/>
              </a:buClr>
              <a:buNone/>
            </a:pPr>
            <a:endParaRPr lang="en-US" sz="1400" b="1" u="sng"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1359759"/>
              </p:ext>
            </p:extLst>
          </p:nvPr>
        </p:nvGraphicFramePr>
        <p:xfrm>
          <a:off x="838200" y="3688080"/>
          <a:ext cx="7391400" cy="2636520"/>
        </p:xfrm>
        <a:graphic>
          <a:graphicData uri="http://schemas.openxmlformats.org/drawingml/2006/table">
            <a:tbl>
              <a:tblPr firstRow="1" bandRow="1">
                <a:tableStyleId>{00A15C55-8517-42AA-B614-E9B94910E393}</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779816">
                <a:tc>
                  <a:txBody>
                    <a:bodyPr/>
                    <a:lstStyle/>
                    <a:p>
                      <a:r>
                        <a:rPr lang="en-US" sz="1900" dirty="0"/>
                        <a:t>Cost Tier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Minimum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Maximum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64176">
                <a:tc>
                  <a:txBody>
                    <a:bodyPr/>
                    <a:lstStyle/>
                    <a:p>
                      <a:r>
                        <a:rPr lang="en-US" sz="1900" dirty="0"/>
                        <a:t>$0 - $12,000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$3,059</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1"/>
                  </a:ext>
                </a:extLst>
              </a:tr>
              <a:tr h="464176">
                <a:tc>
                  <a:txBody>
                    <a:bodyPr/>
                    <a:lstStyle/>
                    <a:p>
                      <a:r>
                        <a:rPr lang="en-US" sz="1900" dirty="0"/>
                        <a:t>$12,001 - $19,000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$4,894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2"/>
                  </a:ext>
                </a:extLst>
              </a:tr>
              <a:tr h="464176">
                <a:tc>
                  <a:txBody>
                    <a:bodyPr/>
                    <a:lstStyle/>
                    <a:p>
                      <a:r>
                        <a:rPr lang="en-US" sz="1900" dirty="0"/>
                        <a:t>$19,001 - $29,000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$5,261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3"/>
                  </a:ext>
                </a:extLst>
              </a:tr>
              <a:tr h="464176">
                <a:tc>
                  <a:txBody>
                    <a:bodyPr/>
                    <a:lstStyle/>
                    <a:p>
                      <a:r>
                        <a:rPr lang="en-US" sz="1900" dirty="0"/>
                        <a:t>$29,001 - $32,000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$5,750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4"/>
                  </a:ext>
                </a:extLst>
              </a:tr>
            </a:tbl>
          </a:graphicData>
        </a:graphic>
      </p:graphicFrame>
      <p:sp>
        <p:nvSpPr>
          <p:cNvPr id="10" name="Oval 9">
            <a:extLst>
              <a:ext uri="{FF2B5EF4-FFF2-40B4-BE49-F238E27FC236}">
                <a16:creationId xmlns:a16="http://schemas.microsoft.com/office/drawing/2014/main" id="{EFB95A25-8744-1642-818B-1B287E4B47A5}"/>
              </a:ext>
            </a:extLst>
          </p:cNvPr>
          <p:cNvSpPr/>
          <p:nvPr/>
        </p:nvSpPr>
        <p:spPr>
          <a:xfrm>
            <a:off x="7239000" y="152400"/>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11" name="Picture 10" descr="PA Money.png">
            <a:extLst>
              <a:ext uri="{FF2B5EF4-FFF2-40B4-BE49-F238E27FC236}">
                <a16:creationId xmlns:a16="http://schemas.microsoft.com/office/drawing/2014/main" id="{601F3886-06FC-854A-8A7B-212B0F320B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600" y="519504"/>
            <a:ext cx="1182624" cy="1015272"/>
          </a:xfrm>
          <a:prstGeom prst="rect">
            <a:avLst/>
          </a:prstGeom>
        </p:spPr>
      </p:pic>
    </p:spTree>
    <p:extLst>
      <p:ext uri="{BB962C8B-B14F-4D97-AF65-F5344CB8AC3E}">
        <p14:creationId xmlns:p14="http://schemas.microsoft.com/office/powerpoint/2010/main" val="319441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C6ADAC383A348B01F8F1BD792D51C" ma:contentTypeVersion="9" ma:contentTypeDescription="Create a new document." ma:contentTypeScope="" ma:versionID="98060eec75a04026cfecfb039228727e">
  <xsd:schema xmlns:xsd="http://www.w3.org/2001/XMLSchema" xmlns:xs="http://www.w3.org/2001/XMLSchema" xmlns:p="http://schemas.microsoft.com/office/2006/metadata/properties" xmlns:ns3="9c4bc66f-b2c6-49d7-847c-7e9f3bc378cc" xmlns:ns4="78cf588f-1d5c-439b-a139-f5e0fa40b902" targetNamespace="http://schemas.microsoft.com/office/2006/metadata/properties" ma:root="true" ma:fieldsID="9f98060762588d84358f652ad5dbcdae" ns3:_="" ns4:_="">
    <xsd:import namespace="9c4bc66f-b2c6-49d7-847c-7e9f3bc378cc"/>
    <xsd:import namespace="78cf588f-1d5c-439b-a139-f5e0fa40b9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bc66f-b2c6-49d7-847c-7e9f3bc378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cf588f-1d5c-439b-a139-f5e0fa40b9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EED2C4-08FC-4A7F-A142-63D2C5B68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bc66f-b2c6-49d7-847c-7e9f3bc378cc"/>
    <ds:schemaRef ds:uri="78cf588f-1d5c-439b-a139-f5e0fa40b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48F1CA-1283-4184-8354-F8BA17454676}">
  <ds:schemaRefs>
    <ds:schemaRef ds:uri="http://schemas.microsoft.com/sharepoint/v3/contenttype/forms"/>
  </ds:schemaRefs>
</ds:datastoreItem>
</file>

<file path=customXml/itemProps3.xml><?xml version="1.0" encoding="utf-8"?>
<ds:datastoreItem xmlns:ds="http://schemas.openxmlformats.org/officeDocument/2006/customXml" ds:itemID="{7296A0C3-52E2-461F-8C1D-45729BD6DD2E}">
  <ds:schemaRefs>
    <ds:schemaRef ds:uri="http://schemas.microsoft.com/office/2006/metadata/properties"/>
    <ds:schemaRef ds:uri="http://purl.org/dc/terms/"/>
    <ds:schemaRef ds:uri="http://schemas.openxmlformats.org/package/2006/metadata/core-properties"/>
    <ds:schemaRef ds:uri="9c4bc66f-b2c6-49d7-847c-7e9f3bc378cc"/>
    <ds:schemaRef ds:uri="http://schemas.microsoft.com/office/2006/documentManagement/types"/>
    <ds:schemaRef ds:uri="http://schemas.microsoft.com/office/infopath/2007/PartnerControls"/>
    <ds:schemaRef ds:uri="78cf588f-1d5c-439b-a139-f5e0fa40b902"/>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15170</TotalTime>
  <Words>3469</Words>
  <Application>Microsoft Office PowerPoint</Application>
  <PresentationFormat>On-screen Show (4:3)</PresentationFormat>
  <Paragraphs>586</Paragraphs>
  <Slides>41</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Arial Black</vt:lpstr>
      <vt:lpstr>Brush Script MT</vt:lpstr>
      <vt:lpstr>Calibri</vt:lpstr>
      <vt:lpstr>Calibri Light</vt:lpstr>
      <vt:lpstr>Helvetica</vt:lpstr>
      <vt:lpstr>Lucida Grande</vt:lpstr>
      <vt:lpstr>Open Sans</vt:lpstr>
      <vt:lpstr>Open Sans Light</vt:lpstr>
      <vt:lpstr>Open Sans SemiBold</vt:lpstr>
      <vt:lpstr>Wingdings</vt:lpstr>
      <vt:lpstr>Office Theme</vt:lpstr>
      <vt:lpstr>PowerPoint Presentation</vt:lpstr>
      <vt:lpstr>Your Presenter</vt:lpstr>
      <vt:lpstr>Topics of Discussion</vt:lpstr>
      <vt:lpstr>Financial Aid Basics</vt:lpstr>
      <vt:lpstr>Financial Aid Basics</vt:lpstr>
      <vt:lpstr>Types of Financial Aid Gift Aid (Free Money)</vt:lpstr>
      <vt:lpstr>Types of Financial Aid Self-Help Aid</vt:lpstr>
      <vt:lpstr>Federal Programs</vt:lpstr>
      <vt:lpstr>Pennsylvania State Grant</vt:lpstr>
      <vt:lpstr>PA State Administered Programs</vt:lpstr>
      <vt:lpstr>Financial Aid Made Simple</vt:lpstr>
      <vt:lpstr>Step 1: Look For Free Money First</vt:lpstr>
      <vt:lpstr>Scholarship Search Don’t miss out on FREE money!</vt:lpstr>
      <vt:lpstr>Step 2: Know Your Deadlines</vt:lpstr>
      <vt:lpstr>PA State Grant Deadlines</vt:lpstr>
      <vt:lpstr>Free Application for Federal Student Aid: FAFSA</vt:lpstr>
      <vt:lpstr>Create Your FSA Accounts</vt:lpstr>
      <vt:lpstr>Free Application for Federal Student Aid (FAFSA)</vt:lpstr>
      <vt:lpstr>2023-2024 FAFSA Prep</vt:lpstr>
      <vt:lpstr>FAFSA Steps</vt:lpstr>
      <vt:lpstr>FAFSA - School Selection</vt:lpstr>
      <vt:lpstr>  Whose information goes on the FAFSA?</vt:lpstr>
      <vt:lpstr>When Is A Student Considered an “Independent” student?</vt:lpstr>
      <vt:lpstr>Special Circumstances</vt:lpstr>
      <vt:lpstr>IRS Data Retrieval Tool (DRT)</vt:lpstr>
      <vt:lpstr>Financial Information: </vt:lpstr>
      <vt:lpstr>Federal Student Aid Account:  Don’t forget to sign!</vt:lpstr>
      <vt:lpstr>Confirmation Page &amp; Link to the  PA State Grant Form</vt:lpstr>
      <vt:lpstr>Online State Grant Application</vt:lpstr>
      <vt:lpstr>Financial Aid Forms</vt:lpstr>
      <vt:lpstr>After Filing</vt:lpstr>
      <vt:lpstr>Step 4: Compare Schools’ Financial Aid Notices Carefully</vt:lpstr>
      <vt:lpstr>Comparing Packages</vt:lpstr>
      <vt:lpstr>Be a Smart Borrower</vt:lpstr>
      <vt:lpstr>Types of Federal Student Loans</vt:lpstr>
      <vt:lpstr>Federal Direct Stafford Loan Borrowing Limits</vt:lpstr>
      <vt:lpstr>Student Loans</vt:lpstr>
      <vt:lpstr>PowerPoint Presentation</vt:lpstr>
      <vt:lpstr>What Can You Do Now?</vt:lpstr>
      <vt:lpstr>Resources – </vt:lpstr>
      <vt:lpstr>Your Presenter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PHEAA</dc:creator>
  <cp:lastModifiedBy>Brown, Diona S</cp:lastModifiedBy>
  <cp:revision>838</cp:revision>
  <cp:lastPrinted>2020-09-02T20:24:52Z</cp:lastPrinted>
  <dcterms:created xsi:type="dcterms:W3CDTF">2014-08-28T14:31:24Z</dcterms:created>
  <dcterms:modified xsi:type="dcterms:W3CDTF">2022-08-30T15:56:22Z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0x010100C0BC6ADAC383A348B01F8F1BD792D51C</vt:lpwstr>
  </property>
</Properties>
</file>